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20" r:id="rId5"/>
    <p:sldId id="256" r:id="rId6"/>
    <p:sldId id="284" r:id="rId7"/>
    <p:sldId id="303" r:id="rId8"/>
    <p:sldId id="313" r:id="rId9"/>
    <p:sldId id="296" r:id="rId10"/>
    <p:sldId id="257" r:id="rId11"/>
    <p:sldId id="304" r:id="rId12"/>
    <p:sldId id="306" r:id="rId13"/>
    <p:sldId id="305" r:id="rId14"/>
    <p:sldId id="265" r:id="rId15"/>
    <p:sldId id="278" r:id="rId16"/>
    <p:sldId id="280" r:id="rId17"/>
    <p:sldId id="298" r:id="rId18"/>
    <p:sldId id="299" r:id="rId19"/>
    <p:sldId id="316" r:id="rId20"/>
    <p:sldId id="271" r:id="rId21"/>
    <p:sldId id="301" r:id="rId22"/>
    <p:sldId id="302" r:id="rId23"/>
    <p:sldId id="317" r:id="rId24"/>
    <p:sldId id="300" r:id="rId25"/>
    <p:sldId id="307" r:id="rId26"/>
    <p:sldId id="309" r:id="rId27"/>
    <p:sldId id="318" r:id="rId28"/>
    <p:sldId id="310" r:id="rId29"/>
    <p:sldId id="311" r:id="rId30"/>
    <p:sldId id="312" r:id="rId31"/>
    <p:sldId id="263" r:id="rId32"/>
    <p:sldId id="289" r:id="rId33"/>
    <p:sldId id="267" r:id="rId34"/>
    <p:sldId id="291" r:id="rId35"/>
    <p:sldId id="290" r:id="rId36"/>
    <p:sldId id="292" r:id="rId37"/>
    <p:sldId id="294" r:id="rId38"/>
    <p:sldId id="293" r:id="rId39"/>
    <p:sldId id="295" r:id="rId40"/>
    <p:sldId id="264" r:id="rId41"/>
    <p:sldId id="314"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Moor" initials="TM" lastIdx="3" clrIdx="0">
    <p:extLst>
      <p:ext uri="{19B8F6BF-5375-455C-9EA6-DF929625EA0E}">
        <p15:presenceInfo xmlns:p15="http://schemas.microsoft.com/office/powerpoint/2012/main" userId="S::t.moor@mboraad.nl::4f0e6c70-f8fe-44b6-86ad-24412bd6f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3E370-33BF-455E-9943-A8272CB012CB}" v="27" dt="2022-09-02T07:46:24.2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06"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F0767-8D2C-41C3-8E6A-E909DEA2DC6A}" type="doc">
      <dgm:prSet loTypeId="urn:microsoft.com/office/officeart/2005/8/layout/gear1" loCatId="process" qsTypeId="urn:microsoft.com/office/officeart/2005/8/quickstyle/simple1" qsCatId="simple" csTypeId="urn:microsoft.com/office/officeart/2005/8/colors/accent1_2" csCatId="accent1" phldr="1"/>
      <dgm:spPr/>
    </dgm:pt>
    <dgm:pt modelId="{29BF1708-E903-4FBC-8F90-54CAEF61C701}">
      <dgm:prSet phldrT="[Tekst]"/>
      <dgm:spPr>
        <a:solidFill>
          <a:schemeClr val="accent2"/>
        </a:solidFill>
      </dgm:spPr>
      <dgm:t>
        <a:bodyPr/>
        <a:lstStyle/>
        <a:p>
          <a:r>
            <a:rPr lang="nl-NL" dirty="0"/>
            <a:t>Meer energie en op tijd op school</a:t>
          </a:r>
        </a:p>
      </dgm:t>
    </dgm:pt>
    <dgm:pt modelId="{4E11189A-B7E7-48A8-9FDF-69269B152D97}" type="parTrans" cxnId="{5B358936-575D-4926-B303-BAD237FB0BDB}">
      <dgm:prSet/>
      <dgm:spPr/>
      <dgm:t>
        <a:bodyPr/>
        <a:lstStyle/>
        <a:p>
          <a:endParaRPr lang="nl-NL"/>
        </a:p>
      </dgm:t>
    </dgm:pt>
    <dgm:pt modelId="{BC963546-8465-4744-B36B-49E110CD30E5}" type="sibTrans" cxnId="{5B358936-575D-4926-B303-BAD237FB0BDB}">
      <dgm:prSet/>
      <dgm:spPr>
        <a:solidFill>
          <a:schemeClr val="accent2"/>
        </a:solidFill>
      </dgm:spPr>
      <dgm:t>
        <a:bodyPr/>
        <a:lstStyle/>
        <a:p>
          <a:endParaRPr lang="nl-NL"/>
        </a:p>
      </dgm:t>
    </dgm:pt>
    <dgm:pt modelId="{2921C330-D0A0-40ED-810E-69EB69878298}">
      <dgm:prSet phldrT="[Tekst]"/>
      <dgm:spPr>
        <a:solidFill>
          <a:schemeClr val="accent2"/>
        </a:solidFill>
      </dgm:spPr>
      <dgm:t>
        <a:bodyPr/>
        <a:lstStyle/>
        <a:p>
          <a:r>
            <a:rPr lang="nl-NL" dirty="0"/>
            <a:t>Eerder naar bed</a:t>
          </a:r>
        </a:p>
      </dgm:t>
    </dgm:pt>
    <dgm:pt modelId="{DFDAD3EE-51FF-4FF1-9782-9294837359BB}" type="parTrans" cxnId="{DCD81ED2-5857-4C5E-9056-05081F07CD84}">
      <dgm:prSet/>
      <dgm:spPr/>
      <dgm:t>
        <a:bodyPr/>
        <a:lstStyle/>
        <a:p>
          <a:endParaRPr lang="nl-NL"/>
        </a:p>
      </dgm:t>
    </dgm:pt>
    <dgm:pt modelId="{ADA7DA04-32D7-4745-ACE7-493916070586}" type="sibTrans" cxnId="{DCD81ED2-5857-4C5E-9056-05081F07CD84}">
      <dgm:prSet/>
      <dgm:spPr>
        <a:solidFill>
          <a:schemeClr val="accent2"/>
        </a:solidFill>
      </dgm:spPr>
      <dgm:t>
        <a:bodyPr/>
        <a:lstStyle/>
        <a:p>
          <a:endParaRPr lang="nl-NL"/>
        </a:p>
      </dgm:t>
    </dgm:pt>
    <dgm:pt modelId="{566F8A30-8E2F-436C-9254-79727BB82893}">
      <dgm:prSet phldrT="[Tekst]"/>
      <dgm:spPr>
        <a:solidFill>
          <a:schemeClr val="accent2"/>
        </a:solidFill>
      </dgm:spPr>
      <dgm:t>
        <a:bodyPr/>
        <a:lstStyle/>
        <a:p>
          <a:r>
            <a:rPr lang="nl-NL" dirty="0"/>
            <a:t>Betere balans gamen</a:t>
          </a:r>
        </a:p>
      </dgm:t>
    </dgm:pt>
    <dgm:pt modelId="{42BAC735-D045-45E8-9923-3AB41CE43623}" type="parTrans" cxnId="{F3F20512-0CD5-427D-8DED-5D0CBF15DA95}">
      <dgm:prSet/>
      <dgm:spPr/>
      <dgm:t>
        <a:bodyPr/>
        <a:lstStyle/>
        <a:p>
          <a:endParaRPr lang="nl-NL"/>
        </a:p>
      </dgm:t>
    </dgm:pt>
    <dgm:pt modelId="{26F4412F-BDF8-40AD-8682-8C5DEEB96B36}" type="sibTrans" cxnId="{F3F20512-0CD5-427D-8DED-5D0CBF15DA95}">
      <dgm:prSet/>
      <dgm:spPr>
        <a:solidFill>
          <a:schemeClr val="accent2"/>
        </a:solidFill>
      </dgm:spPr>
      <dgm:t>
        <a:bodyPr/>
        <a:lstStyle/>
        <a:p>
          <a:endParaRPr lang="nl-NL"/>
        </a:p>
      </dgm:t>
    </dgm:pt>
    <dgm:pt modelId="{9FC07805-478B-4107-B049-6E8BEB9E5DF8}" type="pres">
      <dgm:prSet presAssocID="{B8BF0767-8D2C-41C3-8E6A-E909DEA2DC6A}" presName="composite" presStyleCnt="0">
        <dgm:presLayoutVars>
          <dgm:chMax val="3"/>
          <dgm:animLvl val="lvl"/>
          <dgm:resizeHandles val="exact"/>
        </dgm:presLayoutVars>
      </dgm:prSet>
      <dgm:spPr/>
    </dgm:pt>
    <dgm:pt modelId="{6A7B8A98-F487-40C7-AA53-A1D717EDA7BC}" type="pres">
      <dgm:prSet presAssocID="{29BF1708-E903-4FBC-8F90-54CAEF61C701}" presName="gear1" presStyleLbl="node1" presStyleIdx="0" presStyleCnt="3">
        <dgm:presLayoutVars>
          <dgm:chMax val="1"/>
          <dgm:bulletEnabled val="1"/>
        </dgm:presLayoutVars>
      </dgm:prSet>
      <dgm:spPr/>
    </dgm:pt>
    <dgm:pt modelId="{DD03B195-7301-440B-A4D3-9A4C6DB8B088}" type="pres">
      <dgm:prSet presAssocID="{29BF1708-E903-4FBC-8F90-54CAEF61C701}" presName="gear1srcNode" presStyleLbl="node1" presStyleIdx="0" presStyleCnt="3"/>
      <dgm:spPr/>
    </dgm:pt>
    <dgm:pt modelId="{FF1D7CB7-0DF7-408D-8AA8-EE98000D11F7}" type="pres">
      <dgm:prSet presAssocID="{29BF1708-E903-4FBC-8F90-54CAEF61C701}" presName="gear1dstNode" presStyleLbl="node1" presStyleIdx="0" presStyleCnt="3"/>
      <dgm:spPr/>
    </dgm:pt>
    <dgm:pt modelId="{C2AFEEC5-E01C-4B95-B827-3547040BAA02}" type="pres">
      <dgm:prSet presAssocID="{2921C330-D0A0-40ED-810E-69EB69878298}" presName="gear2" presStyleLbl="node1" presStyleIdx="1" presStyleCnt="3" custLinFactNeighborX="-2761" custLinFactNeighborY="-4348">
        <dgm:presLayoutVars>
          <dgm:chMax val="1"/>
          <dgm:bulletEnabled val="1"/>
        </dgm:presLayoutVars>
      </dgm:prSet>
      <dgm:spPr/>
    </dgm:pt>
    <dgm:pt modelId="{99F5B7BC-5701-4F3F-A050-BC66874B60F7}" type="pres">
      <dgm:prSet presAssocID="{2921C330-D0A0-40ED-810E-69EB69878298}" presName="gear2srcNode" presStyleLbl="node1" presStyleIdx="1" presStyleCnt="3"/>
      <dgm:spPr/>
    </dgm:pt>
    <dgm:pt modelId="{D3CC98D0-41B2-404B-8FA8-06946BE3B343}" type="pres">
      <dgm:prSet presAssocID="{2921C330-D0A0-40ED-810E-69EB69878298}" presName="gear2dstNode" presStyleLbl="node1" presStyleIdx="1" presStyleCnt="3"/>
      <dgm:spPr/>
    </dgm:pt>
    <dgm:pt modelId="{91F1BD50-C321-4D2A-AC83-10FB406F19CE}" type="pres">
      <dgm:prSet presAssocID="{566F8A30-8E2F-436C-9254-79727BB82893}" presName="gear3" presStyleLbl="node1" presStyleIdx="2" presStyleCnt="3"/>
      <dgm:spPr/>
    </dgm:pt>
    <dgm:pt modelId="{3568611E-9598-4B36-B810-43EBB738F3B9}" type="pres">
      <dgm:prSet presAssocID="{566F8A30-8E2F-436C-9254-79727BB82893}" presName="gear3tx" presStyleLbl="node1" presStyleIdx="2" presStyleCnt="3">
        <dgm:presLayoutVars>
          <dgm:chMax val="1"/>
          <dgm:bulletEnabled val="1"/>
        </dgm:presLayoutVars>
      </dgm:prSet>
      <dgm:spPr/>
    </dgm:pt>
    <dgm:pt modelId="{7F5D05AD-583F-44B0-9796-91BE8D65AB2F}" type="pres">
      <dgm:prSet presAssocID="{566F8A30-8E2F-436C-9254-79727BB82893}" presName="gear3srcNode" presStyleLbl="node1" presStyleIdx="2" presStyleCnt="3"/>
      <dgm:spPr/>
    </dgm:pt>
    <dgm:pt modelId="{63B8EA3A-5DFA-4A8E-A290-0E83D59043F8}" type="pres">
      <dgm:prSet presAssocID="{566F8A30-8E2F-436C-9254-79727BB82893}" presName="gear3dstNode" presStyleLbl="node1" presStyleIdx="2" presStyleCnt="3"/>
      <dgm:spPr/>
    </dgm:pt>
    <dgm:pt modelId="{5574CD63-7543-4A3D-AEA1-5E65EC9FD928}" type="pres">
      <dgm:prSet presAssocID="{BC963546-8465-4744-B36B-49E110CD30E5}" presName="connector1" presStyleLbl="sibTrans2D1" presStyleIdx="0" presStyleCnt="3"/>
      <dgm:spPr/>
    </dgm:pt>
    <dgm:pt modelId="{C22A8F86-1551-4D55-8B75-8DC7261B0F0B}" type="pres">
      <dgm:prSet presAssocID="{ADA7DA04-32D7-4745-ACE7-493916070586}" presName="connector2" presStyleLbl="sibTrans2D1" presStyleIdx="1" presStyleCnt="3"/>
      <dgm:spPr/>
    </dgm:pt>
    <dgm:pt modelId="{C9EE2EEF-AD2F-482B-9854-4828CCAB9F2C}" type="pres">
      <dgm:prSet presAssocID="{26F4412F-BDF8-40AD-8682-8C5DEEB96B36}" presName="connector3" presStyleLbl="sibTrans2D1" presStyleIdx="2" presStyleCnt="3"/>
      <dgm:spPr/>
    </dgm:pt>
  </dgm:ptLst>
  <dgm:cxnLst>
    <dgm:cxn modelId="{7261DC09-1C92-4AAA-B55D-8D854E80FAB4}" type="presOf" srcId="{BC963546-8465-4744-B36B-49E110CD30E5}" destId="{5574CD63-7543-4A3D-AEA1-5E65EC9FD928}" srcOrd="0" destOrd="0" presId="urn:microsoft.com/office/officeart/2005/8/layout/gear1"/>
    <dgm:cxn modelId="{54B3500F-C5A1-4FA1-B25E-C668AE5AA4D1}" type="presOf" srcId="{566F8A30-8E2F-436C-9254-79727BB82893}" destId="{3568611E-9598-4B36-B810-43EBB738F3B9}" srcOrd="1" destOrd="0" presId="urn:microsoft.com/office/officeart/2005/8/layout/gear1"/>
    <dgm:cxn modelId="{F3F20512-0CD5-427D-8DED-5D0CBF15DA95}" srcId="{B8BF0767-8D2C-41C3-8E6A-E909DEA2DC6A}" destId="{566F8A30-8E2F-436C-9254-79727BB82893}" srcOrd="2" destOrd="0" parTransId="{42BAC735-D045-45E8-9923-3AB41CE43623}" sibTransId="{26F4412F-BDF8-40AD-8682-8C5DEEB96B36}"/>
    <dgm:cxn modelId="{DDF54730-7C55-4FD2-853E-15D7E1524396}" type="presOf" srcId="{2921C330-D0A0-40ED-810E-69EB69878298}" destId="{C2AFEEC5-E01C-4B95-B827-3547040BAA02}" srcOrd="0" destOrd="0" presId="urn:microsoft.com/office/officeart/2005/8/layout/gear1"/>
    <dgm:cxn modelId="{5B358936-575D-4926-B303-BAD237FB0BDB}" srcId="{B8BF0767-8D2C-41C3-8E6A-E909DEA2DC6A}" destId="{29BF1708-E903-4FBC-8F90-54CAEF61C701}" srcOrd="0" destOrd="0" parTransId="{4E11189A-B7E7-48A8-9FDF-69269B152D97}" sibTransId="{BC963546-8465-4744-B36B-49E110CD30E5}"/>
    <dgm:cxn modelId="{C959503A-80F0-452F-91F8-E54DCA500651}" type="presOf" srcId="{ADA7DA04-32D7-4745-ACE7-493916070586}" destId="{C22A8F86-1551-4D55-8B75-8DC7261B0F0B}" srcOrd="0" destOrd="0" presId="urn:microsoft.com/office/officeart/2005/8/layout/gear1"/>
    <dgm:cxn modelId="{D480053C-11DB-40C2-97F4-96F5E369B739}" type="presOf" srcId="{29BF1708-E903-4FBC-8F90-54CAEF61C701}" destId="{DD03B195-7301-440B-A4D3-9A4C6DB8B088}" srcOrd="1" destOrd="0" presId="urn:microsoft.com/office/officeart/2005/8/layout/gear1"/>
    <dgm:cxn modelId="{91BA6271-F966-434E-A458-04E030C72983}" type="presOf" srcId="{566F8A30-8E2F-436C-9254-79727BB82893}" destId="{91F1BD50-C321-4D2A-AC83-10FB406F19CE}" srcOrd="0" destOrd="0" presId="urn:microsoft.com/office/officeart/2005/8/layout/gear1"/>
    <dgm:cxn modelId="{D9069D53-757B-44C6-B543-68944586526D}" type="presOf" srcId="{29BF1708-E903-4FBC-8F90-54CAEF61C701}" destId="{6A7B8A98-F487-40C7-AA53-A1D717EDA7BC}" srcOrd="0" destOrd="0" presId="urn:microsoft.com/office/officeart/2005/8/layout/gear1"/>
    <dgm:cxn modelId="{3A33937C-B3F8-4E70-95E4-041685504984}" type="presOf" srcId="{B8BF0767-8D2C-41C3-8E6A-E909DEA2DC6A}" destId="{9FC07805-478B-4107-B049-6E8BEB9E5DF8}" srcOrd="0" destOrd="0" presId="urn:microsoft.com/office/officeart/2005/8/layout/gear1"/>
    <dgm:cxn modelId="{EC6F74B5-3A5A-4344-90E8-024A717BBFCF}" type="presOf" srcId="{2921C330-D0A0-40ED-810E-69EB69878298}" destId="{99F5B7BC-5701-4F3F-A050-BC66874B60F7}" srcOrd="1" destOrd="0" presId="urn:microsoft.com/office/officeart/2005/8/layout/gear1"/>
    <dgm:cxn modelId="{CD50F3D0-2D38-4298-8E0A-4F82A5834F56}" type="presOf" srcId="{2921C330-D0A0-40ED-810E-69EB69878298}" destId="{D3CC98D0-41B2-404B-8FA8-06946BE3B343}" srcOrd="2" destOrd="0" presId="urn:microsoft.com/office/officeart/2005/8/layout/gear1"/>
    <dgm:cxn modelId="{DCD81ED2-5857-4C5E-9056-05081F07CD84}" srcId="{B8BF0767-8D2C-41C3-8E6A-E909DEA2DC6A}" destId="{2921C330-D0A0-40ED-810E-69EB69878298}" srcOrd="1" destOrd="0" parTransId="{DFDAD3EE-51FF-4FF1-9782-9294837359BB}" sibTransId="{ADA7DA04-32D7-4745-ACE7-493916070586}"/>
    <dgm:cxn modelId="{45DABFDB-8725-458C-A53C-9AB2B386EC69}" type="presOf" srcId="{566F8A30-8E2F-436C-9254-79727BB82893}" destId="{63B8EA3A-5DFA-4A8E-A290-0E83D59043F8}" srcOrd="3" destOrd="0" presId="urn:microsoft.com/office/officeart/2005/8/layout/gear1"/>
    <dgm:cxn modelId="{99DCBFE6-3567-4650-A60B-7D37DF3CB570}" type="presOf" srcId="{29BF1708-E903-4FBC-8F90-54CAEF61C701}" destId="{FF1D7CB7-0DF7-408D-8AA8-EE98000D11F7}" srcOrd="2" destOrd="0" presId="urn:microsoft.com/office/officeart/2005/8/layout/gear1"/>
    <dgm:cxn modelId="{CC349BF9-13A2-45B1-8ADF-89147A555542}" type="presOf" srcId="{566F8A30-8E2F-436C-9254-79727BB82893}" destId="{7F5D05AD-583F-44B0-9796-91BE8D65AB2F}" srcOrd="2" destOrd="0" presId="urn:microsoft.com/office/officeart/2005/8/layout/gear1"/>
    <dgm:cxn modelId="{50F817FA-120E-46A5-8F8E-54F277BBED6C}" type="presOf" srcId="{26F4412F-BDF8-40AD-8682-8C5DEEB96B36}" destId="{C9EE2EEF-AD2F-482B-9854-4828CCAB9F2C}" srcOrd="0" destOrd="0" presId="urn:microsoft.com/office/officeart/2005/8/layout/gear1"/>
    <dgm:cxn modelId="{A0333C84-7BDE-411D-8821-3C71D123121E}" type="presParOf" srcId="{9FC07805-478B-4107-B049-6E8BEB9E5DF8}" destId="{6A7B8A98-F487-40C7-AA53-A1D717EDA7BC}" srcOrd="0" destOrd="0" presId="urn:microsoft.com/office/officeart/2005/8/layout/gear1"/>
    <dgm:cxn modelId="{76304220-EF68-46A7-BF9D-850DF283523F}" type="presParOf" srcId="{9FC07805-478B-4107-B049-6E8BEB9E5DF8}" destId="{DD03B195-7301-440B-A4D3-9A4C6DB8B088}" srcOrd="1" destOrd="0" presId="urn:microsoft.com/office/officeart/2005/8/layout/gear1"/>
    <dgm:cxn modelId="{EDCD9B49-EA8A-414A-A9C3-6D6BDAC6688E}" type="presParOf" srcId="{9FC07805-478B-4107-B049-6E8BEB9E5DF8}" destId="{FF1D7CB7-0DF7-408D-8AA8-EE98000D11F7}" srcOrd="2" destOrd="0" presId="urn:microsoft.com/office/officeart/2005/8/layout/gear1"/>
    <dgm:cxn modelId="{CB32A934-22CD-4DED-9771-D8EAA2EE0187}" type="presParOf" srcId="{9FC07805-478B-4107-B049-6E8BEB9E5DF8}" destId="{C2AFEEC5-E01C-4B95-B827-3547040BAA02}" srcOrd="3" destOrd="0" presId="urn:microsoft.com/office/officeart/2005/8/layout/gear1"/>
    <dgm:cxn modelId="{D628F673-7D37-407E-9DC9-3AE3FADE1285}" type="presParOf" srcId="{9FC07805-478B-4107-B049-6E8BEB9E5DF8}" destId="{99F5B7BC-5701-4F3F-A050-BC66874B60F7}" srcOrd="4" destOrd="0" presId="urn:microsoft.com/office/officeart/2005/8/layout/gear1"/>
    <dgm:cxn modelId="{4821882F-71B7-4DAF-A8B8-5BD5027977E9}" type="presParOf" srcId="{9FC07805-478B-4107-B049-6E8BEB9E5DF8}" destId="{D3CC98D0-41B2-404B-8FA8-06946BE3B343}" srcOrd="5" destOrd="0" presId="urn:microsoft.com/office/officeart/2005/8/layout/gear1"/>
    <dgm:cxn modelId="{7DBC371A-1B50-4472-A2EB-FC9F1C22C768}" type="presParOf" srcId="{9FC07805-478B-4107-B049-6E8BEB9E5DF8}" destId="{91F1BD50-C321-4D2A-AC83-10FB406F19CE}" srcOrd="6" destOrd="0" presId="urn:microsoft.com/office/officeart/2005/8/layout/gear1"/>
    <dgm:cxn modelId="{FB09415B-E05F-4A1A-8958-8EABAE6E8693}" type="presParOf" srcId="{9FC07805-478B-4107-B049-6E8BEB9E5DF8}" destId="{3568611E-9598-4B36-B810-43EBB738F3B9}" srcOrd="7" destOrd="0" presId="urn:microsoft.com/office/officeart/2005/8/layout/gear1"/>
    <dgm:cxn modelId="{08D529B7-83B8-4C93-B0DB-D17C2CFB64B3}" type="presParOf" srcId="{9FC07805-478B-4107-B049-6E8BEB9E5DF8}" destId="{7F5D05AD-583F-44B0-9796-91BE8D65AB2F}" srcOrd="8" destOrd="0" presId="urn:microsoft.com/office/officeart/2005/8/layout/gear1"/>
    <dgm:cxn modelId="{47F70F76-28E6-4677-932A-55A612721490}" type="presParOf" srcId="{9FC07805-478B-4107-B049-6E8BEB9E5DF8}" destId="{63B8EA3A-5DFA-4A8E-A290-0E83D59043F8}" srcOrd="9" destOrd="0" presId="urn:microsoft.com/office/officeart/2005/8/layout/gear1"/>
    <dgm:cxn modelId="{079B5415-BA21-4DA6-9433-969C03F2EF3E}" type="presParOf" srcId="{9FC07805-478B-4107-B049-6E8BEB9E5DF8}" destId="{5574CD63-7543-4A3D-AEA1-5E65EC9FD928}" srcOrd="10" destOrd="0" presId="urn:microsoft.com/office/officeart/2005/8/layout/gear1"/>
    <dgm:cxn modelId="{7B99CB09-1136-44AC-9593-14A8D0CCC647}" type="presParOf" srcId="{9FC07805-478B-4107-B049-6E8BEB9E5DF8}" destId="{C22A8F86-1551-4D55-8B75-8DC7261B0F0B}" srcOrd="11" destOrd="0" presId="urn:microsoft.com/office/officeart/2005/8/layout/gear1"/>
    <dgm:cxn modelId="{F0326D6D-054F-4973-A117-F5C35798F322}" type="presParOf" srcId="{9FC07805-478B-4107-B049-6E8BEB9E5DF8}" destId="{C9EE2EEF-AD2F-482B-9854-4828CCAB9F2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B8A98-F487-40C7-AA53-A1D717EDA7BC}">
      <dsp:nvSpPr>
        <dsp:cNvPr id="0" name=""/>
        <dsp:cNvSpPr/>
      </dsp:nvSpPr>
      <dsp:spPr>
        <a:xfrm>
          <a:off x="3156058" y="1670485"/>
          <a:ext cx="2041705" cy="2041705"/>
        </a:xfrm>
        <a:prstGeom prst="gear9">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Meer energie en op tijd op school</a:t>
          </a:r>
        </a:p>
      </dsp:txBody>
      <dsp:txXfrm>
        <a:off x="3566532" y="2148745"/>
        <a:ext cx="1220757" cy="1049478"/>
      </dsp:txXfrm>
    </dsp:sp>
    <dsp:sp modelId="{C2AFEEC5-E01C-4B95-B827-3547040BAA02}">
      <dsp:nvSpPr>
        <dsp:cNvPr id="0" name=""/>
        <dsp:cNvSpPr/>
      </dsp:nvSpPr>
      <dsp:spPr>
        <a:xfrm>
          <a:off x="1927159" y="1123338"/>
          <a:ext cx="1484876" cy="1484876"/>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Eerder naar bed</a:t>
          </a:r>
        </a:p>
      </dsp:txBody>
      <dsp:txXfrm>
        <a:off x="2300981" y="1499419"/>
        <a:ext cx="737232" cy="732714"/>
      </dsp:txXfrm>
    </dsp:sp>
    <dsp:sp modelId="{91F1BD50-C321-4D2A-AC83-10FB406F19CE}">
      <dsp:nvSpPr>
        <dsp:cNvPr id="0" name=""/>
        <dsp:cNvSpPr/>
      </dsp:nvSpPr>
      <dsp:spPr>
        <a:xfrm rot="20700000">
          <a:off x="2799839" y="163487"/>
          <a:ext cx="1454875" cy="1454875"/>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Betere balans gamen</a:t>
          </a:r>
        </a:p>
      </dsp:txBody>
      <dsp:txXfrm rot="-20700000">
        <a:off x="3118936" y="482584"/>
        <a:ext cx="816682" cy="816682"/>
      </dsp:txXfrm>
    </dsp:sp>
    <dsp:sp modelId="{5574CD63-7543-4A3D-AEA1-5E65EC9FD928}">
      <dsp:nvSpPr>
        <dsp:cNvPr id="0" name=""/>
        <dsp:cNvSpPr/>
      </dsp:nvSpPr>
      <dsp:spPr>
        <a:xfrm>
          <a:off x="2993845" y="1365353"/>
          <a:ext cx="2613382" cy="2613382"/>
        </a:xfrm>
        <a:prstGeom prst="circularArrow">
          <a:avLst>
            <a:gd name="adj1" fmla="val 4688"/>
            <a:gd name="adj2" fmla="val 299029"/>
            <a:gd name="adj3" fmla="val 2503594"/>
            <a:gd name="adj4" fmla="val 15888628"/>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22A8F86-1551-4D55-8B75-8DC7261B0F0B}">
      <dsp:nvSpPr>
        <dsp:cNvPr id="0" name=""/>
        <dsp:cNvSpPr/>
      </dsp:nvSpPr>
      <dsp:spPr>
        <a:xfrm>
          <a:off x="1705188" y="861423"/>
          <a:ext cx="1898785" cy="1898785"/>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9EE2EEF-AD2F-482B-9854-4828CCAB9F2C}">
      <dsp:nvSpPr>
        <dsp:cNvPr id="0" name=""/>
        <dsp:cNvSpPr/>
      </dsp:nvSpPr>
      <dsp:spPr>
        <a:xfrm>
          <a:off x="2463311" y="-153115"/>
          <a:ext cx="2047273" cy="2047273"/>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A65FD-E623-4B54-8630-713F04BCF03B}" type="datetimeFigureOut">
              <a:rPr lang="nl-NL" smtClean="0"/>
              <a:t>20-09-2022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5CE9C-BCAD-4982-B874-B7D2A3696CD3}" type="slidenum">
              <a:rPr lang="nl-NL" smtClean="0"/>
              <a:t>‹nr.›</a:t>
            </a:fld>
            <a:endParaRPr lang="nl-NL"/>
          </a:p>
        </p:txBody>
      </p:sp>
    </p:spTree>
    <p:extLst>
      <p:ext uri="{BB962C8B-B14F-4D97-AF65-F5344CB8AC3E}">
        <p14:creationId xmlns:p14="http://schemas.microsoft.com/office/powerpoint/2010/main" val="383416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estjeleefstijl.nl/privac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stjeleefstijl.nl/privac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ur03.safelinks.protection.outlook.com/?url=https%3A%2F%2Fwww.113.nl%2Fvoor-professionals%2Fvraagmaar-online-training-su%25C3%25AFcidepreventie&amp;data=05%7C01%7Cm.mast%40testjeleefstijl.nl%7C8cc31b1812b14e1434fa08da27553502%7Ca3b68aaff349420a94c0e0e7e56b73e0%7C0%7C0%7C637865544179569660%7CUnknown%7CTWFpbGZsb3d8eyJWIjoiMC4wLjAwMDAiLCJQIjoiV2luMzIiLCJBTiI6Ik1haWwiLCJXVCI6Mn0%3D%7C3000%7C%7C%7C&amp;sdata=QDqjDcEySQccejYWnKNuYx6%2Bu4I1S00G7AKUGGggfxU%3D&amp;reserved=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ur03.safelinks.protection.outlook.com/?url=http%3A%2F%2Fwww.113.nl%2Fonderwijs&amp;data=05%7C01%7Cm.mast%40testjeleefstijl.nl%7C8cc31b1812b14e1434fa08da27553502%7Ca3b68aaff349420a94c0e0e7e56b73e0%7C0%7C0%7C637865544179569660%7CUnknown%7CTWFpbGZsb3d8eyJWIjoiMC4wLjAwMDAiLCJQIjoiV2luMzIiLCJBTiI6Ik1haWwiLCJXVCI6Mn0%3D%7C3000%7C%7C%7C&amp;sdata=mRNl9DVxXCOLWcS7WdVtYrGykGNNq4V6mn%2BXO4JJOpo%3D&amp;reserved=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plaatje</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a:t>
            </a:fld>
            <a:endParaRPr lang="nl-NL"/>
          </a:p>
        </p:txBody>
      </p:sp>
    </p:spTree>
    <p:extLst>
      <p:ext uri="{BB962C8B-B14F-4D97-AF65-F5344CB8AC3E}">
        <p14:creationId xmlns:p14="http://schemas.microsoft.com/office/powerpoint/2010/main" val="236299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Gesprekssuggestie:</a:t>
            </a:r>
          </a:p>
          <a:p>
            <a:r>
              <a:rPr lang="nl-NL" dirty="0"/>
              <a:t>Wie van jullie is al met 1 of meerdere topics bewust bezig met zijn/haar leefstijl? En wat doe je dan bijvoorbeeld?</a:t>
            </a:r>
          </a:p>
          <a:p>
            <a:endParaRPr lang="nl-NL" dirty="0"/>
          </a:p>
          <a:p>
            <a:r>
              <a:rPr lang="nl-NL" dirty="0"/>
              <a:t>Op de homepage van </a:t>
            </a:r>
            <a:r>
              <a:rPr lang="nl-NL" dirty="0" err="1"/>
              <a:t>TestJeLeefstijl</a:t>
            </a:r>
            <a:r>
              <a:rPr lang="nl-NL" dirty="0"/>
              <a:t> (niet ingelogd) vind je onder elke topic uitgebreide informatie, normen, tips en adviezen.  Hier kan je zelf als docent lesmateriaal uithalen. De studenten vinden er info, ontvangen persoonlijke feedback en ondersteuning om met de topic aan de slag te kunnen.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12</a:t>
            </a:fld>
            <a:endParaRPr lang="nl-NL"/>
          </a:p>
        </p:txBody>
      </p:sp>
    </p:spTree>
    <p:extLst>
      <p:ext uri="{BB962C8B-B14F-4D97-AF65-F5344CB8AC3E}">
        <p14:creationId xmlns:p14="http://schemas.microsoft.com/office/powerpoint/2010/main" val="401013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Voor de docent: (dit </a:t>
            </a:r>
            <a:r>
              <a:rPr lang="nl-NL" u="sng" dirty="0" err="1"/>
              <a:t>filpmje</a:t>
            </a:r>
            <a:r>
              <a:rPr lang="nl-NL" u="sng" dirty="0"/>
              <a:t> wordt t.z.t. vervangen voor een studentenversie)</a:t>
            </a:r>
          </a:p>
          <a:p>
            <a:pPr marL="171450" indent="-171450">
              <a:buFont typeface="Arial" panose="020B0604020202020204" pitchFamily="34" charset="0"/>
              <a:buChar char="•"/>
            </a:pPr>
            <a:r>
              <a:rPr lang="nl-NL" dirty="0"/>
              <a:t>Kijk voor de uitgebreide handleiding op: https://www.testjeleefstijl.nl/handleidingen</a:t>
            </a:r>
          </a:p>
          <a:p>
            <a:pPr marL="171450" indent="-171450" rtl="0">
              <a:buFont typeface="Arial" panose="020B0604020202020204" pitchFamily="34" charset="0"/>
              <a:buChar char="•"/>
            </a:pPr>
            <a:r>
              <a:rPr lang="nl-NL" dirty="0"/>
              <a:t>Kijk voor tips en lessuggesties: https://www.testjeleefstijl.nl/lesmateriaal </a:t>
            </a:r>
            <a:r>
              <a:rPr lang="nl-NL" dirty="0">
                <a:effectLst/>
                <a:latin typeface="Segoe UI" panose="020B0502040204020203" pitchFamily="34" charset="0"/>
              </a:rPr>
              <a:t>(onder constructie)</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13</a:t>
            </a:fld>
            <a:endParaRPr lang="nl-NL"/>
          </a:p>
        </p:txBody>
      </p:sp>
    </p:spTree>
    <p:extLst>
      <p:ext uri="{BB962C8B-B14F-4D97-AF65-F5344CB8AC3E}">
        <p14:creationId xmlns:p14="http://schemas.microsoft.com/office/powerpoint/2010/main" val="194085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in groepjes)</a:t>
            </a:r>
          </a:p>
          <a:p>
            <a:pPr marL="171450" indent="-171450">
              <a:buFontTx/>
              <a:buChar char="-"/>
            </a:pPr>
            <a:r>
              <a:rPr lang="nl-NL" dirty="0"/>
              <a:t>Waar word jij blij van?</a:t>
            </a:r>
          </a:p>
          <a:p>
            <a:pPr marL="171450" indent="-171450">
              <a:buFontTx/>
              <a:buChar char="-"/>
            </a:pPr>
            <a:r>
              <a:rPr lang="nl-NL" dirty="0"/>
              <a:t>Wat doe jij om lekker in je vel te zitten?</a:t>
            </a:r>
          </a:p>
          <a:p>
            <a:pPr marL="171450" indent="-171450">
              <a:buFontTx/>
              <a:buChar char="-"/>
            </a:pPr>
            <a:r>
              <a:rPr lang="nl-NL" dirty="0"/>
              <a:t>Welke topics dragen bij aan lange termijn oplossingen?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14</a:t>
            </a:fld>
            <a:endParaRPr lang="nl-NL"/>
          </a:p>
        </p:txBody>
      </p:sp>
    </p:spTree>
    <p:extLst>
      <p:ext uri="{BB962C8B-B14F-4D97-AF65-F5344CB8AC3E}">
        <p14:creationId xmlns:p14="http://schemas.microsoft.com/office/powerpoint/2010/main" val="172216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 Gespreksuggesties voor de docent: (werkvorm in groepjes)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Zijn er topics die jou zowel blij maken als problemen opleveren?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NL" dirty="0"/>
              <a:t>Zit er bijvoorbeeld verschil tussen de topics voor jou privé of als student/ werknemer? </a:t>
            </a:r>
            <a:br>
              <a:rPr lang="nl-NL" dirty="0"/>
            </a:br>
            <a:r>
              <a:rPr lang="nl-NL" dirty="0"/>
              <a:t>Voorbeeld: Gamen kan voor een student </a:t>
            </a:r>
            <a:r>
              <a:rPr lang="nl-NL" dirty="0" err="1"/>
              <a:t>prive</a:t>
            </a:r>
            <a:r>
              <a:rPr lang="nl-NL" dirty="0"/>
              <a:t> een sociale positieve invloed hebben op zijn/haar gevoel van welbevinden, terwijl dat nachtelijke gamen, mogelijk zorgt dat je niet fit en/ of te laat op school/ je stage/ werk verschijnt. </a:t>
            </a:r>
          </a:p>
          <a:p>
            <a:pPr marL="171450" indent="-171450">
              <a:buFontTx/>
              <a:buChar char="-"/>
            </a:pPr>
            <a:r>
              <a:rPr lang="nl-NL" dirty="0"/>
              <a:t>Als je het voor jezelf moeilijk kan zien, begin dan bij iemand waarbij het voor jou heel duidelijk zichtbaar is. </a:t>
            </a:r>
          </a:p>
          <a:p>
            <a:pPr marL="171450" indent="-171450">
              <a:buFontTx/>
              <a:buChar char="-"/>
            </a:pPr>
            <a:r>
              <a:rPr lang="nl-NL" dirty="0"/>
              <a:t>Welke topics bieden korte termijn oplossingen?</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15</a:t>
            </a:fld>
            <a:endParaRPr lang="nl-NL"/>
          </a:p>
        </p:txBody>
      </p:sp>
    </p:spTree>
    <p:extLst>
      <p:ext uri="{BB962C8B-B14F-4D97-AF65-F5344CB8AC3E}">
        <p14:creationId xmlns:p14="http://schemas.microsoft.com/office/powerpoint/2010/main" val="329577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16</a:t>
            </a:fld>
            <a:endParaRPr lang="nl-NL"/>
          </a:p>
        </p:txBody>
      </p:sp>
    </p:spTree>
    <p:extLst>
      <p:ext uri="{BB962C8B-B14F-4D97-AF65-F5344CB8AC3E}">
        <p14:creationId xmlns:p14="http://schemas.microsoft.com/office/powerpoint/2010/main" val="420401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Bewustwording creëren van de invloed van leefstijl, op het persoonlijk welbevinden en de schoolresultaten.</a:t>
            </a:r>
          </a:p>
          <a:p>
            <a:pPr algn="l"/>
            <a:r>
              <a:rPr lang="nl-NL" b="1" i="0" dirty="0">
                <a:solidFill>
                  <a:srgbClr val="FFFFFF"/>
                </a:solidFill>
                <a:effectLst/>
                <a:latin typeface="Montserrat" panose="020B0604020202020204" pitchFamily="2" charset="0"/>
              </a:rPr>
              <a:t>Wat levert Testjeleefstijl.nl jou op?</a:t>
            </a:r>
          </a:p>
          <a:p>
            <a:pPr algn="l"/>
            <a:r>
              <a:rPr lang="nl-NL" b="0" i="0" dirty="0">
                <a:solidFill>
                  <a:srgbClr val="FFFFFF"/>
                </a:solidFill>
                <a:effectLst/>
                <a:latin typeface="Montserrat" panose="020B0604020202020204" pitchFamily="2" charset="0"/>
              </a:rPr>
              <a:t>Inzicht in hoe gezond jij leeft</a:t>
            </a:r>
          </a:p>
          <a:p>
            <a:pPr algn="l"/>
            <a:r>
              <a:rPr lang="nl-NL" b="0" i="0" dirty="0">
                <a:solidFill>
                  <a:srgbClr val="FFFFFF"/>
                </a:solidFill>
                <a:effectLst/>
                <a:latin typeface="Montserrat" panose="020B0604020202020204" pitchFamily="2" charset="0"/>
              </a:rPr>
              <a:t>Inzicht in hoe je gezond blijft</a:t>
            </a:r>
          </a:p>
          <a:p>
            <a:pPr algn="l"/>
            <a:r>
              <a:rPr lang="nl-NL" b="0" i="0" dirty="0">
                <a:solidFill>
                  <a:srgbClr val="FFFFFF"/>
                </a:solidFill>
                <a:effectLst/>
                <a:latin typeface="Montserrat" panose="020B0604020202020204" pitchFamily="2" charset="0"/>
              </a:rPr>
              <a:t>Inzicht in hoe je nog gezonder leeft</a:t>
            </a:r>
          </a:p>
          <a:p>
            <a:pPr algn="l"/>
            <a:r>
              <a:rPr lang="nl-NL" b="0" i="0" dirty="0">
                <a:solidFill>
                  <a:srgbClr val="FFFFFF"/>
                </a:solidFill>
                <a:effectLst/>
                <a:latin typeface="Montserrat" panose="020B0604020202020204" pitchFamily="2" charset="0"/>
              </a:rPr>
              <a:t>Tips, apps, filmpjes en andere info</a:t>
            </a:r>
          </a:p>
          <a:p>
            <a:endParaRPr lang="nl-NL" dirty="0"/>
          </a:p>
        </p:txBody>
      </p:sp>
      <p:sp>
        <p:nvSpPr>
          <p:cNvPr id="4" name="Tijdelijke aanduiding voor dianummer 3"/>
          <p:cNvSpPr>
            <a:spLocks noGrp="1"/>
          </p:cNvSpPr>
          <p:nvPr>
            <p:ph type="sldNum" sz="quarter" idx="10"/>
          </p:nvPr>
        </p:nvSpPr>
        <p:spPr/>
        <p:txBody>
          <a:bodyPr/>
          <a:lstStyle/>
          <a:p>
            <a:fld id="{B1C5CE9C-BCAD-4982-B874-B7D2A3696CD3}" type="slidenum">
              <a:rPr lang="nl-NL" smtClean="0"/>
              <a:t>17</a:t>
            </a:fld>
            <a:endParaRPr lang="nl-NL"/>
          </a:p>
        </p:txBody>
      </p:sp>
    </p:spTree>
    <p:extLst>
      <p:ext uri="{BB962C8B-B14F-4D97-AF65-F5344CB8AC3E}">
        <p14:creationId xmlns:p14="http://schemas.microsoft.com/office/powerpoint/2010/main" val="113775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bijvoorbeeld het effect als je niet meer tot half 3 ‘s nachts gamet, maar om 22 uur stopt? Op welke manier heeft dit effect op jou en je omgeving?</a:t>
            </a:r>
            <a:br>
              <a:rPr lang="nl-NL" dirty="0"/>
            </a:br>
            <a:r>
              <a:rPr lang="nl-NL" dirty="0"/>
              <a:t>&gt;Als je aan 1 radartje draait heeft dit direct effect op andere topics, jou zelf en je omgeving. Omdat studenten het werkveld ingaan en hier als volwaardig mens en medewerker te maken krijgen met verwachtingen en verantwoordelijkheden. Zij maken als mens het verschil in een organisatie die steeds verder digitaliseert. Hoe zorg je dat je als mens een </a:t>
            </a:r>
            <a:r>
              <a:rPr lang="nl-NL" dirty="0" err="1"/>
              <a:t>levenlang</a:t>
            </a:r>
            <a:r>
              <a:rPr lang="nl-NL" dirty="0"/>
              <a:t> leert en inzetbaar bent, niet verplicht vast zit aan 1 organisatie? </a:t>
            </a:r>
          </a:p>
          <a:p>
            <a:r>
              <a:rPr lang="nl-NL" dirty="0"/>
              <a:t>Het enige waar jij invloed op hebt is op jezelf:</a:t>
            </a:r>
            <a:br>
              <a:rPr lang="nl-NL" dirty="0"/>
            </a:br>
            <a:r>
              <a:rPr lang="nl-NL" dirty="0"/>
              <a:t>Eigen regie kunnen pakken en weten aan welke knoppen jij kan draaien. Elke knop die jij in beweging zet heeft invloed.</a:t>
            </a:r>
          </a:p>
        </p:txBody>
      </p:sp>
      <p:sp>
        <p:nvSpPr>
          <p:cNvPr id="4" name="Tijdelijke aanduiding voor dianummer 3"/>
          <p:cNvSpPr>
            <a:spLocks noGrp="1"/>
          </p:cNvSpPr>
          <p:nvPr>
            <p:ph type="sldNum" sz="quarter" idx="10"/>
          </p:nvPr>
        </p:nvSpPr>
        <p:spPr/>
        <p:txBody>
          <a:bodyPr/>
          <a:lstStyle/>
          <a:p>
            <a:fld id="{B1C5CE9C-BCAD-4982-B874-B7D2A3696CD3}" type="slidenum">
              <a:rPr lang="nl-NL" smtClean="0"/>
              <a:t>18</a:t>
            </a:fld>
            <a:endParaRPr lang="nl-NL"/>
          </a:p>
        </p:txBody>
      </p:sp>
    </p:spTree>
    <p:extLst>
      <p:ext uri="{BB962C8B-B14F-4D97-AF65-F5344CB8AC3E}">
        <p14:creationId xmlns:p14="http://schemas.microsoft.com/office/powerpoint/2010/main" val="552287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docent heb je voortgangsgesprekken op de resultaten. Vaak ligt er aan achterblijvende resultaten iets onder dat gerelateerd is aan een leefstijltopic. Middels de test heb je als docent de mogelijkheid met je lesinhoud beter aan te sluiten bij de belevingswereld en behoefte van de student. De motivatie om te werken aan leefstijl wordt hiermee geactiveerd.</a:t>
            </a:r>
          </a:p>
        </p:txBody>
      </p:sp>
      <p:sp>
        <p:nvSpPr>
          <p:cNvPr id="4" name="Tijdelijke aanduiding voor dianummer 3"/>
          <p:cNvSpPr>
            <a:spLocks noGrp="1"/>
          </p:cNvSpPr>
          <p:nvPr>
            <p:ph type="sldNum" sz="quarter" idx="10"/>
          </p:nvPr>
        </p:nvSpPr>
        <p:spPr/>
        <p:txBody>
          <a:bodyPr/>
          <a:lstStyle/>
          <a:p>
            <a:fld id="{B1C5CE9C-BCAD-4982-B874-B7D2A3696CD3}" type="slidenum">
              <a:rPr lang="nl-NL" smtClean="0"/>
              <a:t>19</a:t>
            </a:fld>
            <a:endParaRPr lang="nl-NL"/>
          </a:p>
        </p:txBody>
      </p:sp>
    </p:spTree>
    <p:extLst>
      <p:ext uri="{BB962C8B-B14F-4D97-AF65-F5344CB8AC3E}">
        <p14:creationId xmlns:p14="http://schemas.microsoft.com/office/powerpoint/2010/main" val="191856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20</a:t>
            </a:fld>
            <a:endParaRPr lang="nl-NL"/>
          </a:p>
        </p:txBody>
      </p:sp>
    </p:spTree>
    <p:extLst>
      <p:ext uri="{BB962C8B-B14F-4D97-AF65-F5344CB8AC3E}">
        <p14:creationId xmlns:p14="http://schemas.microsoft.com/office/powerpoint/2010/main" val="77564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latin typeface="Arial" panose="020B0604020202020204" pitchFamily="34" charset="0"/>
                <a:cs typeface="Arial" panose="020B0604020202020204" pitchFamily="34" charset="0"/>
              </a:rPr>
              <a:t>Algemene Verordening Gegevensbescherming </a:t>
            </a:r>
            <a:br>
              <a:rPr lang="nl-NL" dirty="0">
                <a:latin typeface="Arial" panose="020B0604020202020204" pitchFamily="34" charset="0"/>
                <a:cs typeface="Arial" panose="020B0604020202020204" pitchFamily="34" charset="0"/>
              </a:rPr>
            </a:br>
            <a:r>
              <a:rPr lang="nl-NL" dirty="0"/>
              <a:t>Privacy?</a:t>
            </a:r>
          </a:p>
          <a:p>
            <a:r>
              <a:rPr lang="nl-NL" dirty="0"/>
              <a:t>Hoe gaan we om met jouw gegevens?</a:t>
            </a:r>
          </a:p>
          <a:p>
            <a:r>
              <a:rPr lang="nl-NL" dirty="0"/>
              <a:t>In het kader van de AVG-wetgeving rond privacy, zijn de gegevens van Testjeleefstijl.nl niet herleidbaar naar individuele personen. Docenten of anderen weten dus nooit </a:t>
            </a:r>
            <a:r>
              <a:rPr lang="nl-NL" dirty="0">
                <a:latin typeface="Arial" panose="020B0604020202020204" pitchFamily="34" charset="0"/>
                <a:cs typeface="Arial" panose="020B0604020202020204" pitchFamily="34" charset="0"/>
              </a:rPr>
              <a:t>welke antwoorden jij hebt gegeven op vragen!</a:t>
            </a:r>
          </a:p>
          <a:p>
            <a:pPr rtl="0"/>
            <a:endParaRPr lang="nl-NL" dirty="0"/>
          </a:p>
          <a:p>
            <a:pPr rtl="0"/>
            <a:endParaRPr lang="nl-NL" dirty="0"/>
          </a:p>
          <a:p>
            <a:pPr rtl="0"/>
            <a:r>
              <a:rPr lang="nl-NL" dirty="0"/>
              <a:t>Zie: </a:t>
            </a:r>
            <a:r>
              <a:rPr lang="nl-NL" dirty="0">
                <a:effectLst/>
                <a:latin typeface="Segoe UI" panose="020B0502040204020203" pitchFamily="34" charset="0"/>
                <a:hlinkClick r:id="rId3" tooltip="https://www.testjeleefstijl.nl/privacy/"/>
              </a:rPr>
              <a:t>https://www.testjeleefstijl.nl/privacy/</a:t>
            </a:r>
            <a:endParaRPr lang="nl-NL" dirty="0">
              <a:effectLst/>
              <a:latin typeface="Segoe UI" panose="020B0502040204020203" pitchFamily="34" charset="0"/>
            </a:endParaRPr>
          </a:p>
          <a:p>
            <a:pPr rtl="0"/>
            <a:r>
              <a:rPr lang="nl-NL" dirty="0">
                <a:effectLst/>
                <a:latin typeface="Segoe UI" panose="020B0502040204020203" pitchFamily="34" charset="0"/>
              </a:rPr>
              <a:t>Privacy | Testjeleefstijl.nl</a:t>
            </a:r>
          </a:p>
          <a:p>
            <a:pPr rtl="0"/>
            <a:r>
              <a:rPr lang="nl-NL" dirty="0">
                <a:effectLst/>
                <a:latin typeface="Segoe UI" panose="020B0502040204020203" pitchFamily="34" charset="0"/>
              </a:rPr>
              <a:t>De Stichting </a:t>
            </a:r>
            <a:r>
              <a:rPr lang="nl-NL" dirty="0" err="1">
                <a:effectLst/>
                <a:latin typeface="Segoe UI" panose="020B0502040204020203" pitchFamily="34" charset="0"/>
              </a:rPr>
              <a:t>TestjeLeefstijl</a:t>
            </a:r>
            <a:r>
              <a:rPr lang="nl-NL" dirty="0">
                <a:effectLst/>
                <a:latin typeface="Segoe UI" panose="020B0502040204020203" pitchFamily="34" charset="0"/>
              </a:rPr>
              <a:t> neemt de bescherming van jouw persoonlijke gegevens serieus. Op deze webpagina lees je hoe we dat doen.</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21</a:t>
            </a:fld>
            <a:endParaRPr lang="nl-NL"/>
          </a:p>
        </p:txBody>
      </p:sp>
    </p:spTree>
    <p:extLst>
      <p:ext uri="{BB962C8B-B14F-4D97-AF65-F5344CB8AC3E}">
        <p14:creationId xmlns:p14="http://schemas.microsoft.com/office/powerpoint/2010/main" val="253188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 in het kort wat </a:t>
            </a:r>
            <a:r>
              <a:rPr lang="nl-NL" dirty="0" err="1"/>
              <a:t>TestJeLeefstijl</a:t>
            </a:r>
            <a:r>
              <a:rPr lang="nl-NL" dirty="0"/>
              <a:t> is en de relatie tot pagina 1</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a:t>
            </a:fld>
            <a:endParaRPr lang="nl-NL"/>
          </a:p>
        </p:txBody>
      </p:sp>
    </p:spTree>
    <p:extLst>
      <p:ext uri="{BB962C8B-B14F-4D97-AF65-F5344CB8AC3E}">
        <p14:creationId xmlns:p14="http://schemas.microsoft.com/office/powerpoint/2010/main" val="80825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dirty="0"/>
              <a:t>Voor meer informatie:</a:t>
            </a:r>
          </a:p>
          <a:p>
            <a:pPr rtl="0"/>
            <a:endParaRPr lang="nl-NL" dirty="0"/>
          </a:p>
          <a:p>
            <a:pPr rtl="0"/>
            <a:r>
              <a:rPr lang="nl-NL" dirty="0"/>
              <a:t>Zie: </a:t>
            </a:r>
            <a:r>
              <a:rPr lang="nl-NL" dirty="0">
                <a:effectLst/>
                <a:latin typeface="Segoe UI" panose="020B0502040204020203" pitchFamily="34" charset="0"/>
                <a:hlinkClick r:id="rId3" tooltip="https://www.testjeleefstijl.nl/privacy/"/>
              </a:rPr>
              <a:t>https://www.testjeleefstijl.nl/privacy/</a:t>
            </a:r>
            <a:endParaRPr lang="nl-NL" dirty="0">
              <a:effectLst/>
              <a:latin typeface="Segoe UI" panose="020B0502040204020203" pitchFamily="34" charset="0"/>
            </a:endParaRPr>
          </a:p>
          <a:p>
            <a:pPr rtl="0"/>
            <a:r>
              <a:rPr lang="nl-NL" dirty="0">
                <a:effectLst/>
                <a:latin typeface="Segoe UI" panose="020B0502040204020203" pitchFamily="34" charset="0"/>
              </a:rPr>
              <a:t>Privacy | Testjeleefstijl.nl</a:t>
            </a:r>
          </a:p>
          <a:p>
            <a:pPr rtl="0"/>
            <a:r>
              <a:rPr lang="nl-NL" dirty="0">
                <a:effectLst/>
                <a:latin typeface="Segoe UI" panose="020B0502040204020203" pitchFamily="34" charset="0"/>
              </a:rPr>
              <a:t>De Stichting </a:t>
            </a:r>
            <a:r>
              <a:rPr lang="nl-NL" dirty="0" err="1">
                <a:effectLst/>
                <a:latin typeface="Segoe UI" panose="020B0502040204020203" pitchFamily="34" charset="0"/>
              </a:rPr>
              <a:t>TestjeLeefstijl</a:t>
            </a:r>
            <a:r>
              <a:rPr lang="nl-NL" dirty="0">
                <a:effectLst/>
                <a:latin typeface="Segoe UI" panose="020B0502040204020203" pitchFamily="34" charset="0"/>
              </a:rPr>
              <a:t> neemt de bescherming van jouw persoonlijke gegevens serieus. Op deze webpagina lees je hoe we dat doen.</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22</a:t>
            </a:fld>
            <a:endParaRPr lang="nl-NL"/>
          </a:p>
        </p:txBody>
      </p:sp>
    </p:spTree>
    <p:extLst>
      <p:ext uri="{BB962C8B-B14F-4D97-AF65-F5344CB8AC3E}">
        <p14:creationId xmlns:p14="http://schemas.microsoft.com/office/powerpoint/2010/main" val="347760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Optioneel, indien de studenten deze topics gaan invullen.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err="1">
                <a:effectLst/>
                <a:latin typeface="Calibri" panose="020F0502020204030204" pitchFamily="34" charset="0"/>
                <a:ea typeface="Calibri" panose="020F0502020204030204" pitchFamily="34" charset="0"/>
                <a:cs typeface="Times New Roman" panose="02020603050405020304" pitchFamily="18" charset="0"/>
              </a:rPr>
              <a:t>Note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“belangrijke voorinformatie topics” in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presentatie worden nog gevuld door de betrokken kenniscentra. Zij zullen specifieke toelichting geven over:</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Randvoorwaarden m.b.t. veiligheid afname van de test</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Benodigdheden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Toelichting m.b.t. gestelde vragen (waarom bijv. geslacht, leeftijd?)</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normen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Link naar filmpje / website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23</a:t>
            </a:fld>
            <a:endParaRPr lang="nl-NL"/>
          </a:p>
        </p:txBody>
      </p:sp>
    </p:spTree>
    <p:extLst>
      <p:ext uri="{BB962C8B-B14F-4D97-AF65-F5344CB8AC3E}">
        <p14:creationId xmlns:p14="http://schemas.microsoft.com/office/powerpoint/2010/main" val="59466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Optioneel, indien de studenten deze topics gaan invullen.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err="1">
                <a:effectLst/>
                <a:latin typeface="Calibri" panose="020F0502020204030204" pitchFamily="34" charset="0"/>
                <a:ea typeface="Calibri" panose="020F0502020204030204" pitchFamily="34" charset="0"/>
                <a:cs typeface="Times New Roman" panose="02020603050405020304" pitchFamily="18" charset="0"/>
              </a:rPr>
              <a:t>Note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“belangrijke voorinformatie topics” in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presentatie worden nog gevuld door de betrokken kenniscentra. Zij zullen specifieke toelichting geven over:</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Randvoorwaarden m.b.t. veiligheid afname van de test</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Benodigdheden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Toelichting m.b.t. gestelde vragen (waarom bijv. geslacht, leeftijd?)</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normen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Link naar filmpje / website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24</a:t>
            </a:fld>
            <a:endParaRPr lang="nl-NL"/>
          </a:p>
        </p:txBody>
      </p:sp>
    </p:spTree>
    <p:extLst>
      <p:ext uri="{BB962C8B-B14F-4D97-AF65-F5344CB8AC3E}">
        <p14:creationId xmlns:p14="http://schemas.microsoft.com/office/powerpoint/2010/main" val="105656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Het lijkt mij ook goed om in te zetten op contact van de scholen met de afdeling preventie van de lokale instellingen voor verslavingszorg of GGD. Zij kunnen scholen op diverse gebieden ondersteunen: spreekuren, Moti4, trainen op signaleren, ondersteunen bij de invoering van In Charge (lespakket), beleidsadvisering.</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25</a:t>
            </a:fld>
            <a:endParaRPr lang="nl-NL"/>
          </a:p>
        </p:txBody>
      </p:sp>
    </p:spTree>
    <p:extLst>
      <p:ext uri="{BB962C8B-B14F-4D97-AF65-F5344CB8AC3E}">
        <p14:creationId xmlns:p14="http://schemas.microsoft.com/office/powerpoint/2010/main" val="412601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err="1">
                <a:effectLst/>
                <a:latin typeface="Calibri" panose="020F0502020204030204" pitchFamily="34" charset="0"/>
                <a:ea typeface="Calibri" panose="020F0502020204030204" pitchFamily="34" charset="0"/>
                <a:cs typeface="Times New Roman" panose="02020603050405020304" pitchFamily="18" charset="0"/>
              </a:rPr>
              <a:t>Note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“belangrijke voorinformatie topics” in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presentatie worden nog gevuld door de betrokken kenniscentra. Zij zullen specifieke toelichting geven over:</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Randvoorwaarden m.b.t. veiligheid afname van de test</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Benodigdheden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Toelichting m.b.t. gestelde vragen (waarom bijv. geslacht, leeftijd?)</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normen</a:t>
            </a:r>
          </a:p>
          <a:p>
            <a:pPr marL="342900" lvl="0" indent="-342900">
              <a:buFont typeface="Arial" panose="020B0604020202020204" pitchFamily="34" charset="0"/>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Link naar filmpje / website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26</a:t>
            </a:fld>
            <a:endParaRPr lang="nl-NL"/>
          </a:p>
        </p:txBody>
      </p:sp>
    </p:spTree>
    <p:extLst>
      <p:ext uri="{BB962C8B-B14F-4D97-AF65-F5344CB8AC3E}">
        <p14:creationId xmlns:p14="http://schemas.microsoft.com/office/powerpoint/2010/main" val="2255444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rPr>
              <a:t>Randvoorwaarden:</a:t>
            </a:r>
          </a:p>
          <a:p>
            <a:r>
              <a:rPr lang="nl-NL" sz="1200" dirty="0">
                <a:effectLst/>
                <a:latin typeface="Calibri" panose="020F0502020204030204" pitchFamily="34" charset="0"/>
                <a:ea typeface="Calibri" panose="020F0502020204030204" pitchFamily="34" charset="0"/>
              </a:rPr>
              <a:t>Vertel studenten altijd waar ze terecht kunnen wanneer de vragenlijst veel bij hen oproept. Het kan bijvoorbeeld veel oproepen in hun eigen gevoelens, maar ook omdat ze zorgen hebben over anderen. Geef aan waar ze binnen de eigen onderwijsinstelling terecht kunnen (mentor, docent, decaan, zorgcoördinator, vertrouwenspersoon) maar ook buiten de school (ouders, huisarts, 113). </a:t>
            </a:r>
          </a:p>
          <a:p>
            <a:r>
              <a:rPr lang="nl-NL" sz="1200" u="sng" dirty="0" err="1">
                <a:solidFill>
                  <a:srgbClr val="0563C1"/>
                </a:solidFill>
                <a:effectLst/>
                <a:latin typeface="Calibri" panose="020F0502020204030204" pitchFamily="34" charset="0"/>
                <a:ea typeface="Calibri" panose="020F0502020204030204" pitchFamily="34" charset="0"/>
                <a:hlinkClick r:id="rId3"/>
              </a:rPr>
              <a:t>VraagMaar</a:t>
            </a:r>
            <a:r>
              <a:rPr lang="nl-NL" sz="1200" u="sng" dirty="0">
                <a:solidFill>
                  <a:srgbClr val="0563C1"/>
                </a:solidFill>
                <a:effectLst/>
                <a:latin typeface="Calibri" panose="020F0502020204030204" pitchFamily="34" charset="0"/>
                <a:ea typeface="Calibri" panose="020F0502020204030204" pitchFamily="34" charset="0"/>
                <a:hlinkClick r:id="rId3"/>
              </a:rPr>
              <a:t> online training suïcidepreventie | 113 Zelfmoordpreventie</a:t>
            </a:r>
            <a:r>
              <a:rPr lang="nl-NL" sz="1200" dirty="0">
                <a:effectLst/>
                <a:latin typeface="Calibri" panose="020F0502020204030204" pitchFamily="34" charset="0"/>
                <a:ea typeface="Calibri" panose="020F0502020204030204" pitchFamily="34" charset="0"/>
              </a:rPr>
              <a:t> (gratis training voor bijvoorbeeld medewerkers over hoe je het gesprek aan kan gaan)</a:t>
            </a:r>
          </a:p>
          <a:p>
            <a:r>
              <a:rPr lang="nl-NL" sz="1200" u="sng" dirty="0">
                <a:solidFill>
                  <a:srgbClr val="0563C1"/>
                </a:solidFill>
                <a:effectLst/>
                <a:latin typeface="Calibri" panose="020F0502020204030204" pitchFamily="34" charset="0"/>
                <a:ea typeface="Calibri" panose="020F0502020204030204" pitchFamily="34" charset="0"/>
                <a:hlinkClick r:id="rId4"/>
              </a:rPr>
              <a:t>www.113.nl/onderwijs</a:t>
            </a:r>
            <a:r>
              <a:rPr lang="nl-NL" sz="1200" dirty="0">
                <a:effectLst/>
                <a:latin typeface="Calibri" panose="020F0502020204030204" pitchFamily="34" charset="0"/>
                <a:ea typeface="Calibri" panose="020F0502020204030204" pitchFamily="34" charset="0"/>
              </a:rPr>
              <a:t> (informatie voor de onderwijsinstelling met alle mogelijkheden wat zij kunnen doen op het gebied van suïcidepreventie)</a:t>
            </a:r>
          </a:p>
          <a:p>
            <a:endParaRPr lang="nl-NL" sz="12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27</a:t>
            </a:fld>
            <a:endParaRPr lang="nl-NL"/>
          </a:p>
        </p:txBody>
      </p:sp>
    </p:spTree>
    <p:extLst>
      <p:ext uri="{BB962C8B-B14F-4D97-AF65-F5344CB8AC3E}">
        <p14:creationId xmlns:p14="http://schemas.microsoft.com/office/powerpoint/2010/main" val="2482161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optioneel </a:t>
            </a: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28</a:t>
            </a:fld>
            <a:endParaRPr lang="nl-NL"/>
          </a:p>
        </p:txBody>
      </p:sp>
    </p:spTree>
    <p:extLst>
      <p:ext uri="{BB962C8B-B14F-4D97-AF65-F5344CB8AC3E}">
        <p14:creationId xmlns:p14="http://schemas.microsoft.com/office/powerpoint/2010/main" val="2757414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uitslag wordt slechts 1x getoond. Dit betekent dat als een student na afloop van de test een vervolgopdracht heeft, dan kan hij/ zij de eigen uitslag alleen terugzien als deze wordt gedownload en opgeslagen.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31</a:t>
            </a:fld>
            <a:endParaRPr lang="nl-NL"/>
          </a:p>
        </p:txBody>
      </p:sp>
    </p:spTree>
    <p:extLst>
      <p:ext uri="{BB962C8B-B14F-4D97-AF65-F5344CB8AC3E}">
        <p14:creationId xmlns:p14="http://schemas.microsoft.com/office/powerpoint/2010/main" val="351536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32</a:t>
            </a:fld>
            <a:endParaRPr lang="nl-NL"/>
          </a:p>
        </p:txBody>
      </p:sp>
    </p:spTree>
    <p:extLst>
      <p:ext uri="{BB962C8B-B14F-4D97-AF65-F5344CB8AC3E}">
        <p14:creationId xmlns:p14="http://schemas.microsoft.com/office/powerpoint/2010/main" val="364224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www.mentimeter.nl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33</a:t>
            </a:fld>
            <a:endParaRPr lang="nl-NL"/>
          </a:p>
        </p:txBody>
      </p:sp>
    </p:spTree>
    <p:extLst>
      <p:ext uri="{BB962C8B-B14F-4D97-AF65-F5344CB8AC3E}">
        <p14:creationId xmlns:p14="http://schemas.microsoft.com/office/powerpoint/2010/main" val="52335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1-2 uur hebt, kan je ter voorbereiding op de test deze </a:t>
            </a:r>
            <a:r>
              <a:rPr lang="nl-NL" dirty="0" err="1"/>
              <a:t>introductieles</a:t>
            </a:r>
            <a:r>
              <a:rPr lang="nl-NL" dirty="0"/>
              <a:t> geven met aan het einde:</a:t>
            </a:r>
          </a:p>
          <a:p>
            <a:pPr marL="171450" indent="-171450">
              <a:buFontTx/>
              <a:buChar char="-"/>
            </a:pPr>
            <a:r>
              <a:rPr lang="nl-NL" dirty="0"/>
              <a:t>Inloggen</a:t>
            </a:r>
          </a:p>
          <a:p>
            <a:pPr marL="171450" indent="-171450">
              <a:buFontTx/>
              <a:buChar char="-"/>
            </a:pPr>
            <a:r>
              <a:rPr lang="nl-NL" dirty="0"/>
              <a:t>Mapjes maken</a:t>
            </a:r>
          </a:p>
          <a:p>
            <a:pPr marL="171450" indent="-171450">
              <a:buFontTx/>
              <a:buChar char="-"/>
            </a:pPr>
            <a:r>
              <a:rPr lang="nl-NL" dirty="0"/>
              <a:t>Zorg dat je dat je 1- 2 topics klassikaal hebt gedaan (tip: Roken en Alcohol) </a:t>
            </a:r>
          </a:p>
          <a:p>
            <a:pPr marL="0" indent="0">
              <a:buFontTx/>
              <a:buNone/>
            </a:pPr>
            <a:endParaRPr lang="nl-NL" dirty="0"/>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a:t>
            </a:fld>
            <a:endParaRPr lang="nl-NL"/>
          </a:p>
        </p:txBody>
      </p:sp>
    </p:spTree>
    <p:extLst>
      <p:ext uri="{BB962C8B-B14F-4D97-AF65-F5344CB8AC3E}">
        <p14:creationId xmlns:p14="http://schemas.microsoft.com/office/powerpoint/2010/main" val="2965509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uitslag wordt slechts 1x getoond. Dit betekent dat als een student na afloop van de test een vervolgopdracht heeft, dan kan hij/ zij de eigen uitslag alleen terugzien als deze wordt gedownload en opgeslagen. </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34</a:t>
            </a:fld>
            <a:endParaRPr lang="nl-NL"/>
          </a:p>
        </p:txBody>
      </p:sp>
    </p:spTree>
    <p:extLst>
      <p:ext uri="{BB962C8B-B14F-4D97-AF65-F5344CB8AC3E}">
        <p14:creationId xmlns:p14="http://schemas.microsoft.com/office/powerpoint/2010/main" val="2216026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35</a:t>
            </a:fld>
            <a:endParaRPr lang="nl-NL"/>
          </a:p>
        </p:txBody>
      </p:sp>
    </p:spTree>
    <p:extLst>
      <p:ext uri="{BB962C8B-B14F-4D97-AF65-F5344CB8AC3E}">
        <p14:creationId xmlns:p14="http://schemas.microsoft.com/office/powerpoint/2010/main" val="3764048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mogelijke vervolgopdracht kan zijn om de studenten deze vragen te laten beantwoorden voor zichzelf en hieraan </a:t>
            </a:r>
          </a:p>
          <a:p>
            <a:r>
              <a:rPr lang="nl-NL" dirty="0"/>
              <a:t>een klassikale gastles/ workshops te koppelen over 1 of meerdere topics, waar studenten aan deel kunnen nemen. Je kan de student ook een eigen leefstijlplan laten schrijven, hiervoor kan de portfolio-opdracht uit de handleiding gebruiken. Daarnaast is er een gesprekshandreiking om dat wat de student uit de test heeft gehaald ook in te brengen tijdens een studievoortgangsgesprek.</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36</a:t>
            </a:fld>
            <a:endParaRPr lang="nl-NL"/>
          </a:p>
        </p:txBody>
      </p:sp>
    </p:spTree>
    <p:extLst>
      <p:ext uri="{BB962C8B-B14F-4D97-AF65-F5344CB8AC3E}">
        <p14:creationId xmlns:p14="http://schemas.microsoft.com/office/powerpoint/2010/main" val="294208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Einde </a:t>
            </a:r>
            <a:r>
              <a:rPr lang="nl-NL" dirty="0" err="1"/>
              <a:t>introductieles</a:t>
            </a:r>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38</a:t>
            </a:fld>
            <a:endParaRPr lang="nl-NL"/>
          </a:p>
        </p:txBody>
      </p:sp>
    </p:spTree>
    <p:extLst>
      <p:ext uri="{BB962C8B-B14F-4D97-AF65-F5344CB8AC3E}">
        <p14:creationId xmlns:p14="http://schemas.microsoft.com/office/powerpoint/2010/main" val="418048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a:t>
            </a:r>
          </a:p>
          <a:p>
            <a:r>
              <a:rPr lang="nl-NL" dirty="0"/>
              <a:t>Gelijkheid: iedereen krijgt hetzelfde aangeboden</a:t>
            </a:r>
          </a:p>
          <a:p>
            <a:r>
              <a:rPr lang="nl-NL" dirty="0"/>
              <a:t>Gelijke kansen: iedereen krijgt persoonlijk aanbod om gelijke kansen te creëren</a:t>
            </a:r>
          </a:p>
          <a:p>
            <a:r>
              <a:rPr lang="nl-NL" dirty="0"/>
              <a:t>Realiteit: de kansen gelijkheid neemt af door de financiële achtergrond en aanwezig / afwezig netwerk.</a:t>
            </a:r>
          </a:p>
          <a:p>
            <a:r>
              <a:rPr lang="nl-NL" dirty="0"/>
              <a:t>VB: gezond eten is gemiddeld genomen duurder. Met meer geld is er meer mogelijkheid voor sport, muziek, persoonlijke ontwikkeling, meer (geld) zorgen, meer verslavingsgevoelig.</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5</a:t>
            </a:fld>
            <a:endParaRPr lang="nl-NL"/>
          </a:p>
        </p:txBody>
      </p:sp>
    </p:spTree>
    <p:extLst>
      <p:ext uri="{BB962C8B-B14F-4D97-AF65-F5344CB8AC3E}">
        <p14:creationId xmlns:p14="http://schemas.microsoft.com/office/powerpoint/2010/main" val="69128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klassikaal)</a:t>
            </a:r>
          </a:p>
          <a:p>
            <a:pPr marL="171450" indent="-171450">
              <a:buFontTx/>
              <a:buChar char="-"/>
            </a:pPr>
            <a:r>
              <a:rPr lang="nl-NL" dirty="0"/>
              <a:t>Welke reactie roept het filmpje bij jou op?</a:t>
            </a:r>
          </a:p>
          <a:p>
            <a:pPr marL="171450" indent="-171450">
              <a:buFontTx/>
              <a:buChar char="-"/>
            </a:pPr>
            <a:r>
              <a:rPr lang="nl-NL" dirty="0"/>
              <a:t>Hoe komt het dat het ene beeld meer reactie geeft bij jou, dan een ander beeld? (Afhankelijk van eigen persoonlijke ervaring en omgeving)</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7</a:t>
            </a:fld>
            <a:endParaRPr lang="nl-NL"/>
          </a:p>
        </p:txBody>
      </p:sp>
    </p:spTree>
    <p:extLst>
      <p:ext uri="{BB962C8B-B14F-4D97-AF65-F5344CB8AC3E}">
        <p14:creationId xmlns:p14="http://schemas.microsoft.com/office/powerpoint/2010/main" val="61465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Gesprekssuggesties voor de docent (werkvorm klassikaal)</a:t>
            </a:r>
          </a:p>
          <a:p>
            <a:pPr marL="171450" indent="-171450">
              <a:buFontTx/>
              <a:buChar char="-"/>
            </a:pPr>
            <a:r>
              <a:rPr lang="nl-NL" dirty="0"/>
              <a:t>Welk beeld(en) is/zijn er blijven hangen van alle voorbeelden die worden uitgebeeld?</a:t>
            </a:r>
          </a:p>
          <a:p>
            <a:pPr marL="171450" indent="-171450">
              <a:buFontTx/>
              <a:buChar char="-"/>
            </a:pPr>
            <a:r>
              <a:rPr lang="nl-NL" dirty="0"/>
              <a:t>Welke beeld(en) heeft/ hebben jou geraakt?</a:t>
            </a:r>
          </a:p>
          <a:p>
            <a:pPr marL="171450" indent="-171450">
              <a:buFontTx/>
              <a:buChar char="-"/>
            </a:pPr>
            <a:r>
              <a:rPr lang="nl-NL" dirty="0"/>
              <a:t>Welke gevoel komt daarbij naar boven?</a:t>
            </a:r>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8</a:t>
            </a:fld>
            <a:endParaRPr lang="nl-NL"/>
          </a:p>
        </p:txBody>
      </p:sp>
    </p:spTree>
    <p:extLst>
      <p:ext uri="{BB962C8B-B14F-4D97-AF65-F5344CB8AC3E}">
        <p14:creationId xmlns:p14="http://schemas.microsoft.com/office/powerpoint/2010/main" val="6571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Gespreksuggesties voor de docent: (werkvorm in groepjes)</a:t>
            </a:r>
          </a:p>
          <a:p>
            <a:pPr marL="171450" indent="-171450">
              <a:buFontTx/>
              <a:buChar char="-"/>
            </a:pPr>
            <a:r>
              <a:rPr lang="nl-NL" dirty="0"/>
              <a:t>Werkt het altijd zo dat een “slecht” voorbeeld door een kind wordt overgenomen? Of werkt het ook juist andersom en is het gedrag van je ouders/ familie een les hoe jij het niet wilt.</a:t>
            </a:r>
          </a:p>
          <a:p>
            <a:pPr marL="171450" indent="-171450">
              <a:buFontTx/>
              <a:buChar char="-"/>
            </a:pPr>
            <a:r>
              <a:rPr lang="nl-NL" dirty="0"/>
              <a:t>Goed voorbeeld volgt (laatste beeld)</a:t>
            </a:r>
          </a:p>
          <a:p>
            <a:endParaRPr lang="nl-NL" dirty="0"/>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9</a:t>
            </a:fld>
            <a:endParaRPr lang="nl-NL"/>
          </a:p>
        </p:txBody>
      </p:sp>
    </p:spTree>
    <p:extLst>
      <p:ext uri="{BB962C8B-B14F-4D97-AF65-F5344CB8AC3E}">
        <p14:creationId xmlns:p14="http://schemas.microsoft.com/office/powerpoint/2010/main" val="325913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in groepjes)</a:t>
            </a:r>
          </a:p>
          <a:p>
            <a:r>
              <a:rPr lang="nl-NL"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Zijn dit altijd alleen maar mensen die dichtbij jou staan?</a:t>
            </a:r>
          </a:p>
          <a:p>
            <a:pPr marL="171450" indent="-171450">
              <a:buFontTx/>
              <a:buChar char="-"/>
            </a:pPr>
            <a:r>
              <a:rPr lang="nl-NL" dirty="0"/>
              <a:t>Ben je je altijd bewust van beïnvloeding positief/ negatief door anderen? (tijdschriften/ </a:t>
            </a:r>
            <a:r>
              <a:rPr lang="nl-NL" dirty="0" err="1"/>
              <a:t>social</a:t>
            </a:r>
            <a:r>
              <a:rPr lang="nl-NL" dirty="0"/>
              <a:t> media/ vrienden en kennissen die veel bewegen/ gezond eten en ontspannen leven. Of juist door mensen die misschien dezelfde </a:t>
            </a:r>
            <a:r>
              <a:rPr lang="nl-NL" dirty="0" err="1"/>
              <a:t>troubles</a:t>
            </a:r>
            <a:r>
              <a:rPr lang="nl-NL" dirty="0"/>
              <a:t> op hun weg tegenkomen en zich beter voelen onder invloed van drugs/ drank/ gamen </a:t>
            </a:r>
            <a:r>
              <a:rPr lang="nl-NL" dirty="0" err="1"/>
              <a:t>etc</a:t>
            </a:r>
            <a:r>
              <a:rPr lang="nl-NL" dirty="0"/>
              <a:t>?</a:t>
            </a:r>
          </a:p>
          <a:p>
            <a:pPr marL="171450" indent="-171450">
              <a:buFontTx/>
              <a:buChar char="-"/>
            </a:pPr>
            <a:r>
              <a:rPr lang="nl-NL" dirty="0"/>
              <a:t>Op welke manier wordt invloed uitgeoefend op jouw leefstijl vanuit de overheid, zowel positief als negatief? (nudging/ apps/ (reclame) filmpjes/ advertenties/ gerichte wetenschappelijke onderzoeken en daaraan gekoppelde artikelen </a:t>
            </a:r>
            <a:r>
              <a:rPr lang="nl-NL" dirty="0" err="1"/>
              <a:t>etc</a:t>
            </a:r>
            <a:r>
              <a:rPr lang="nl-NL" dirty="0"/>
              <a:t>…)  Ben je hier bewust van? </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10</a:t>
            </a:fld>
            <a:endParaRPr lang="nl-NL"/>
          </a:p>
        </p:txBody>
      </p:sp>
    </p:spTree>
    <p:extLst>
      <p:ext uri="{BB962C8B-B14F-4D97-AF65-F5344CB8AC3E}">
        <p14:creationId xmlns:p14="http://schemas.microsoft.com/office/powerpoint/2010/main" val="352387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Gespreksuggesties voor de docent: (werkvorm klassikaal)</a:t>
            </a:r>
          </a:p>
          <a:p>
            <a:r>
              <a:rPr lang="nl-NL" dirty="0"/>
              <a:t>1:</a:t>
            </a:r>
          </a:p>
          <a:p>
            <a:pPr marL="171450" indent="-171450">
              <a:buFontTx/>
              <a:buChar char="-"/>
            </a:pPr>
            <a:r>
              <a:rPr lang="nl-NL" dirty="0"/>
              <a:t>Ben jij bezig met leefstijl in het dagelijks leven?</a:t>
            </a:r>
          </a:p>
          <a:p>
            <a:pPr marL="171450" indent="-171450">
              <a:buFontTx/>
              <a:buChar char="-"/>
            </a:pPr>
            <a:r>
              <a:rPr lang="nl-NL" dirty="0"/>
              <a:t>Welke onderwerpen horen volgens jou bij leefstijl? (</a:t>
            </a:r>
            <a:r>
              <a:rPr lang="nl-NL" dirty="0" err="1"/>
              <a:t>vb</a:t>
            </a:r>
            <a:r>
              <a:rPr lang="nl-NL" dirty="0"/>
              <a:t>, voeding, bewegen. Welke onderwerpen vallen er nog meer onder? )</a:t>
            </a:r>
          </a:p>
          <a:p>
            <a:r>
              <a:rPr lang="nl-NL" dirty="0"/>
              <a:t>2:</a:t>
            </a:r>
          </a:p>
          <a:p>
            <a:pPr marL="171450" indent="-171450">
              <a:buFontTx/>
              <a:buChar char="-"/>
            </a:pPr>
            <a:r>
              <a:rPr lang="nl-NL" dirty="0"/>
              <a:t>Wanneer heb je de test voor het laatst gemaakt?</a:t>
            </a:r>
          </a:p>
          <a:p>
            <a:pPr marL="171450" indent="-171450">
              <a:buFontTx/>
              <a:buChar char="-"/>
            </a:pPr>
            <a:r>
              <a:rPr lang="nl-NL" dirty="0"/>
              <a:t>Hoe is dit in de les voorbereid? </a:t>
            </a:r>
          </a:p>
          <a:p>
            <a:pPr marL="171450" indent="-171450">
              <a:buFontTx/>
              <a:buChar char="-"/>
            </a:pPr>
            <a:r>
              <a:rPr lang="nl-NL" dirty="0"/>
              <a:t>Wat hebben jullie er daarna mee gedaan? (lessen/ workshops/ portfolio opdracht, </a:t>
            </a:r>
            <a:r>
              <a:rPr lang="nl-NL" dirty="0" err="1"/>
              <a:t>etc</a:t>
            </a:r>
            <a:r>
              <a:rPr lang="nl-NL" dirty="0"/>
              <a:t>)</a:t>
            </a:r>
          </a:p>
        </p:txBody>
      </p:sp>
      <p:sp>
        <p:nvSpPr>
          <p:cNvPr id="4" name="Tijdelijke aanduiding voor dianummer 3"/>
          <p:cNvSpPr>
            <a:spLocks noGrp="1"/>
          </p:cNvSpPr>
          <p:nvPr>
            <p:ph type="sldNum" sz="quarter" idx="5"/>
          </p:nvPr>
        </p:nvSpPr>
        <p:spPr/>
        <p:txBody>
          <a:bodyPr/>
          <a:lstStyle/>
          <a:p>
            <a:fld id="{B1C5CE9C-BCAD-4982-B874-B7D2A3696CD3}" type="slidenum">
              <a:rPr lang="nl-NL" smtClean="0"/>
              <a:t>11</a:t>
            </a:fld>
            <a:endParaRPr lang="nl-NL"/>
          </a:p>
        </p:txBody>
      </p:sp>
    </p:spTree>
    <p:extLst>
      <p:ext uri="{BB962C8B-B14F-4D97-AF65-F5344CB8AC3E}">
        <p14:creationId xmlns:p14="http://schemas.microsoft.com/office/powerpoint/2010/main" val="83361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B11A8-B88C-480C-AF31-D6EE8D8B4C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9E148F-A041-4EF9-A311-55F5B9564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9ED0B8A-55F3-4C70-9C01-5FA160E81CF1}"/>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5" name="Tijdelijke aanduiding voor voettekst 4">
            <a:extLst>
              <a:ext uri="{FF2B5EF4-FFF2-40B4-BE49-F238E27FC236}">
                <a16:creationId xmlns:a16="http://schemas.microsoft.com/office/drawing/2014/main" id="{AC150C0B-0AE6-4392-BD28-70EC5FFEC4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33CC0E-4359-4235-B3A6-9BC9211D9708}"/>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12104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ABAB4-012B-4654-B4B0-2774DB22979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B9CBF2-C05B-4CD7-907A-25ED5042128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F08AD5-113B-4F11-B903-C9B70C8E6D47}"/>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5" name="Tijdelijke aanduiding voor voettekst 4">
            <a:extLst>
              <a:ext uri="{FF2B5EF4-FFF2-40B4-BE49-F238E27FC236}">
                <a16:creationId xmlns:a16="http://schemas.microsoft.com/office/drawing/2014/main" id="{F23182B2-1F46-407C-A6EC-F27ABC56DC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0C4FEE-7935-43E3-9D9C-00565AED1AF2}"/>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28634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76D1A3-16D3-4507-AF7E-6218D8EB2C7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B760A76-DD62-4DD2-B47C-C4579592EE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BEF387-7B31-4B3B-97CE-8F2C325C262C}"/>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5" name="Tijdelijke aanduiding voor voettekst 4">
            <a:extLst>
              <a:ext uri="{FF2B5EF4-FFF2-40B4-BE49-F238E27FC236}">
                <a16:creationId xmlns:a16="http://schemas.microsoft.com/office/drawing/2014/main" id="{7E178AE4-1313-48AC-9DD2-723A95A755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2C3F73-A84E-49D6-A855-EE0491BC8EA2}"/>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57693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A5DD2-E7F1-4599-B7F9-5D605B9FF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464093-D5CA-4B56-9671-AF4791F058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656F00-CF45-43A0-A74C-B96745703961}"/>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5" name="Tijdelijke aanduiding voor voettekst 4">
            <a:extLst>
              <a:ext uri="{FF2B5EF4-FFF2-40B4-BE49-F238E27FC236}">
                <a16:creationId xmlns:a16="http://schemas.microsoft.com/office/drawing/2014/main" id="{FE6587C1-263F-4BD5-B8D9-515E247BF6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F6D6A7-64A9-467B-AA77-A3FCDA32B205}"/>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09624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6B12E-1A20-47D3-AD9B-FEEB188796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9B3BC70-A8B0-439E-B196-E2310E7701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F06BAE0-20A6-483E-8524-D7F9A5069856}"/>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5" name="Tijdelijke aanduiding voor voettekst 4">
            <a:extLst>
              <a:ext uri="{FF2B5EF4-FFF2-40B4-BE49-F238E27FC236}">
                <a16:creationId xmlns:a16="http://schemas.microsoft.com/office/drawing/2014/main" id="{D8E52416-2FAC-4893-86A2-AA40E3614B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BC012-7F50-4323-B0FB-F30DABCFA14E}"/>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362205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02842-4E00-4BB9-80C3-C44DB71C11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708BCF-27BA-4548-AB9E-0CF2B89B723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C3B5C3-4400-466E-B271-348B9309D6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29F78F0-0321-4F08-854D-3B7CB5E32AD1}"/>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6" name="Tijdelijke aanduiding voor voettekst 5">
            <a:extLst>
              <a:ext uri="{FF2B5EF4-FFF2-40B4-BE49-F238E27FC236}">
                <a16:creationId xmlns:a16="http://schemas.microsoft.com/office/drawing/2014/main" id="{2BD24AC8-3001-412C-87BC-57502C17FF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1FE289-A0B4-4C99-9793-B5EF852D7AD6}"/>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63601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CD488-CCF8-45B4-B47E-4506304504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D96BFFC-6975-4FB6-8CB1-294562F545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288335-542A-40BF-8C94-B13683811CC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B2C1FC9-A0B1-47C5-9FFA-A43976F41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C9A78DC-0264-4782-8514-A68C7BA6899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7DD082-D4C3-4CF9-9300-30BE2B04C00A}"/>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8" name="Tijdelijke aanduiding voor voettekst 7">
            <a:extLst>
              <a:ext uri="{FF2B5EF4-FFF2-40B4-BE49-F238E27FC236}">
                <a16:creationId xmlns:a16="http://schemas.microsoft.com/office/drawing/2014/main" id="{9E9F7E3A-23BB-4921-8CA5-687D8A9CC8C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F879520-D216-4A0B-8B3F-655B8CF151ED}"/>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1773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EA650-7863-423E-8041-E59E13F1193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140E74-B522-4749-A485-9E5D51F2FF32}"/>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4" name="Tijdelijke aanduiding voor voettekst 3">
            <a:extLst>
              <a:ext uri="{FF2B5EF4-FFF2-40B4-BE49-F238E27FC236}">
                <a16:creationId xmlns:a16="http://schemas.microsoft.com/office/drawing/2014/main" id="{E4DCE7F9-51C1-4F31-BD52-9B0928397F4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50810A-75F9-41BB-ACD4-FEAFCD97F15A}"/>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243322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4C6FB0-EA91-4F7D-9FBE-6ACA70B9200A}"/>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3" name="Tijdelijke aanduiding voor voettekst 2">
            <a:extLst>
              <a:ext uri="{FF2B5EF4-FFF2-40B4-BE49-F238E27FC236}">
                <a16:creationId xmlns:a16="http://schemas.microsoft.com/office/drawing/2014/main" id="{7E2AEE77-4145-4945-B3B4-52CDEFA82A4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C1352E-3FEF-4FD6-9839-819AF1222AB9}"/>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42546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5BF24-2EB5-4291-8974-EFBC5BFB62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E311AA0-0DD8-4FBA-8BEA-427CFB214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15C5886-73D1-49AE-AFDD-41131B7D7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50DD7F-1B7E-4661-A1A7-5E9E03E261F6}"/>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6" name="Tijdelijke aanduiding voor voettekst 5">
            <a:extLst>
              <a:ext uri="{FF2B5EF4-FFF2-40B4-BE49-F238E27FC236}">
                <a16:creationId xmlns:a16="http://schemas.microsoft.com/office/drawing/2014/main" id="{7EAB727C-7F69-4910-8DDF-3AA09A3CD9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93420D-3FFD-4DA2-BF3C-F5F14860F0BE}"/>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303972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E4E2A-5FDD-4DE7-B497-9F69006947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419D7A2-970B-470E-9761-E5DC5ED01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4256E2-173E-4349-B17F-535DFBB4A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3771E3-493F-467D-B38D-BD75E9016E66}"/>
              </a:ext>
            </a:extLst>
          </p:cNvPr>
          <p:cNvSpPr>
            <a:spLocks noGrp="1"/>
          </p:cNvSpPr>
          <p:nvPr>
            <p:ph type="dt" sz="half" idx="10"/>
          </p:nvPr>
        </p:nvSpPr>
        <p:spPr/>
        <p:txBody>
          <a:bodyPr/>
          <a:lstStyle/>
          <a:p>
            <a:fld id="{E00C428D-0BAD-4980-ACE6-DC027CAA2855}" type="datetimeFigureOut">
              <a:rPr lang="nl-NL" smtClean="0"/>
              <a:t>20-09-2022</a:t>
            </a:fld>
            <a:endParaRPr lang="nl-NL"/>
          </a:p>
        </p:txBody>
      </p:sp>
      <p:sp>
        <p:nvSpPr>
          <p:cNvPr id="6" name="Tijdelijke aanduiding voor voettekst 5">
            <a:extLst>
              <a:ext uri="{FF2B5EF4-FFF2-40B4-BE49-F238E27FC236}">
                <a16:creationId xmlns:a16="http://schemas.microsoft.com/office/drawing/2014/main" id="{16C2533C-04B3-40A4-B794-6EF14EC64B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E08FFD-BE11-4642-A356-8E74C6E1F44D}"/>
              </a:ext>
            </a:extLst>
          </p:cNvPr>
          <p:cNvSpPr>
            <a:spLocks noGrp="1"/>
          </p:cNvSpPr>
          <p:nvPr>
            <p:ph type="sldNum" sz="quarter" idx="12"/>
          </p:nvPr>
        </p:nvSpPr>
        <p:spPr/>
        <p:txBody>
          <a:bodyPr/>
          <a:lstStyle/>
          <a:p>
            <a:fld id="{094AB8FB-71B4-418F-A4CD-3161F8441FD4}" type="slidenum">
              <a:rPr lang="nl-NL" smtClean="0"/>
              <a:t>‹nr.›</a:t>
            </a:fld>
            <a:endParaRPr lang="nl-NL"/>
          </a:p>
        </p:txBody>
      </p:sp>
    </p:spTree>
    <p:extLst>
      <p:ext uri="{BB962C8B-B14F-4D97-AF65-F5344CB8AC3E}">
        <p14:creationId xmlns:p14="http://schemas.microsoft.com/office/powerpoint/2010/main" val="110834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7F7B0-C013-4C00-A6D8-3198960FE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CD11E7C-8DDE-4A74-B44D-6911B0CF6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1AECE3-7EF0-4CAA-ABCF-D7B5BCED4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428D-0BAD-4980-ACE6-DC027CAA2855}" type="datetimeFigureOut">
              <a:rPr lang="nl-NL" smtClean="0"/>
              <a:t>20-09-2022</a:t>
            </a:fld>
            <a:endParaRPr lang="nl-NL"/>
          </a:p>
        </p:txBody>
      </p:sp>
      <p:sp>
        <p:nvSpPr>
          <p:cNvPr id="5" name="Tijdelijke aanduiding voor voettekst 4">
            <a:extLst>
              <a:ext uri="{FF2B5EF4-FFF2-40B4-BE49-F238E27FC236}">
                <a16:creationId xmlns:a16="http://schemas.microsoft.com/office/drawing/2014/main" id="{617D3F74-9127-41F9-8B79-0573F80A2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CA1EF18-5FF6-4931-A33D-C3845C5C1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AB8FB-71B4-418F-A4CD-3161F8441FD4}" type="slidenum">
              <a:rPr lang="nl-NL" smtClean="0"/>
              <a:t>‹nr.›</a:t>
            </a:fld>
            <a:endParaRPr lang="nl-NL"/>
          </a:p>
        </p:txBody>
      </p:sp>
    </p:spTree>
    <p:extLst>
      <p:ext uri="{BB962C8B-B14F-4D97-AF65-F5344CB8AC3E}">
        <p14:creationId xmlns:p14="http://schemas.microsoft.com/office/powerpoint/2010/main" val="205891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Gsx0AIYFRDE?feature=oembed" TargetMode="External"/><Relationship Id="rId5" Type="http://schemas.openxmlformats.org/officeDocument/2006/relationships/image" Target="../media/image9.jpeg"/><Relationship Id="rId4" Type="http://schemas.openxmlformats.org/officeDocument/2006/relationships/hyperlink" Target="https://www.youtube.com/watch?v=Gsx0AIYFRDE&amp;t=125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ur03.safelinks.protection.outlook.com/?url=https%3A%2F%2Fwww.voedingscentrum.nl%2Fnl%2Fbmi-meter&amp;data=05%7C01%7Ck.roetenberg%40testjeleefstijl.nl%7Ce6355a7b13da40aea3cf08da29084af1%7Ca3b68aaff349420a94c0e0e7e56b73e0%7C0%7C0%7C637867412856653521%7CUnknown%7CTWFpbGZsb3d8eyJWIjoiMC4wLjAwMDAiLCJQIjoiV2luMzIiLCJBTiI6Ik1haWwiLCJXVCI6Mn0%3D%7C3000%7C%7C%7C&amp;sdata=Sl6PW9Spd7gms6%2BUEpnUFEOxsHyA3vTadekE7xRELRM%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hyperlink" Target="https://www.ikstopnu.nl/vraag-en-antwoord/online-hulp/quidd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www.sense.inf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hyperlink" Target="https://eur03.safelinks.protection.outlook.com/?url=http%3A%2F%2Fwww.113.nl%2F&amp;data=05%7C01%7Cm.mast%40testjeleefstijl.nl%7C8cc31b1812b14e1434fa08da27553502%7Ca3b68aaff349420a94c0e0e7e56b73e0%7C0%7C0%7C637865544179569660%7CUnknown%7CTWFpbGZsb3d8eyJWIjoiMC4wLjAwMDAiLCJQIjoiV2luMzIiLCJBTiI6Ik1haWwiLCJXVCI6Mn0%3D%7C3000%7C%7C%7C&amp;sdata=kcYHW21GNxOazgF112EgvOKNFlcBOLVGkv0bl%2BMEvdw%3D&amp;reserved=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estjeleefstijl.n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http://www.testjeleefstijl.n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JrtpCM4yMM" TargetMode="External"/><Relationship Id="rId2" Type="http://schemas.openxmlformats.org/officeDocument/2006/relationships/slideLayout" Target="../slideLayouts/slideLayout2.xml"/><Relationship Id="rId1" Type="http://schemas.openxmlformats.org/officeDocument/2006/relationships/video" Target="https://www.youtube.com/embed/jOrGsB4qG_w?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1AE1E7E6-C993-E777-C14B-53DF67C3BE36}"/>
              </a:ext>
            </a:extLst>
          </p:cNvPr>
          <p:cNvGrpSpPr/>
          <p:nvPr/>
        </p:nvGrpSpPr>
        <p:grpSpPr>
          <a:xfrm>
            <a:off x="2598458" y="289560"/>
            <a:ext cx="9456382" cy="6520514"/>
            <a:chOff x="2598458" y="289560"/>
            <a:chExt cx="9456382" cy="6520514"/>
          </a:xfrm>
        </p:grpSpPr>
        <p:sp>
          <p:nvSpPr>
            <p:cNvPr id="17" name="Rechthoek: afgeronde hoeken 16">
              <a:extLst>
                <a:ext uri="{FF2B5EF4-FFF2-40B4-BE49-F238E27FC236}">
                  <a16:creationId xmlns:a16="http://schemas.microsoft.com/office/drawing/2014/main" id="{8B710488-6B4D-40E2-B23C-AEE3757A07BA}"/>
                </a:ext>
              </a:extLst>
            </p:cNvPr>
            <p:cNvSpPr/>
            <p:nvPr/>
          </p:nvSpPr>
          <p:spPr>
            <a:xfrm>
              <a:off x="9216322" y="289560"/>
              <a:ext cx="2838518" cy="22447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latin typeface="Arial" panose="020B0604020202020204" pitchFamily="34" charset="0"/>
                <a:cs typeface="Arial" panose="020B0604020202020204" pitchFamily="34" charset="0"/>
              </a:endParaRPr>
            </a:p>
          </p:txBody>
        </p:sp>
        <p:pic>
          <p:nvPicPr>
            <p:cNvPr id="12" name="Afbeelding 11">
              <a:extLst>
                <a:ext uri="{FF2B5EF4-FFF2-40B4-BE49-F238E27FC236}">
                  <a16:creationId xmlns:a16="http://schemas.microsoft.com/office/drawing/2014/main" id="{4E751384-C195-4787-D925-360F271FE3A7}"/>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99000"/>
                      </a14:imgEffect>
                    </a14:imgLayer>
                  </a14:imgProps>
                </a:ext>
                <a:ext uri="{28A0092B-C50C-407E-A947-70E740481C1C}">
                  <a14:useLocalDpi xmlns:a14="http://schemas.microsoft.com/office/drawing/2010/main" val="0"/>
                </a:ext>
              </a:extLst>
            </a:blip>
            <a:srcRect r="4149"/>
            <a:stretch/>
          </p:blipFill>
          <p:spPr>
            <a:xfrm>
              <a:off x="2735618" y="289560"/>
              <a:ext cx="6211805" cy="6375935"/>
            </a:xfrm>
            <a:prstGeom prst="rect">
              <a:avLst/>
            </a:prstGeom>
            <a:effectLst/>
          </p:spPr>
        </p:pic>
        <p:sp>
          <p:nvSpPr>
            <p:cNvPr id="2" name="Tekstvak 1">
              <a:extLst>
                <a:ext uri="{FF2B5EF4-FFF2-40B4-BE49-F238E27FC236}">
                  <a16:creationId xmlns:a16="http://schemas.microsoft.com/office/drawing/2014/main" id="{D24CA8E8-4D7A-7755-A562-098534D4C831}"/>
                </a:ext>
              </a:extLst>
            </p:cNvPr>
            <p:cNvSpPr txBox="1"/>
            <p:nvPr/>
          </p:nvSpPr>
          <p:spPr>
            <a:xfrm>
              <a:off x="2598458" y="666112"/>
              <a:ext cx="3129969" cy="646331"/>
            </a:xfrm>
            <a:prstGeom prst="rect">
              <a:avLst/>
            </a:prstGeom>
            <a:solidFill>
              <a:schemeClr val="bg1"/>
            </a:solidFill>
          </p:spPr>
          <p:txBody>
            <a:bodyPr wrap="square" rtlCol="0">
              <a:spAutoFit/>
            </a:bodyPr>
            <a:lstStyle/>
            <a:p>
              <a:pPr algn="ctr"/>
              <a:r>
                <a:rPr lang="nl-NL" dirty="0"/>
                <a:t>Dit zou je niet laten gebeuren bij je telefoon</a:t>
              </a:r>
            </a:p>
          </p:txBody>
        </p:sp>
        <p:sp>
          <p:nvSpPr>
            <p:cNvPr id="13" name="Tekstvak 12">
              <a:extLst>
                <a:ext uri="{FF2B5EF4-FFF2-40B4-BE49-F238E27FC236}">
                  <a16:creationId xmlns:a16="http://schemas.microsoft.com/office/drawing/2014/main" id="{33215430-2B9F-0D5D-442F-7CE1B4604967}"/>
                </a:ext>
              </a:extLst>
            </p:cNvPr>
            <p:cNvSpPr txBox="1"/>
            <p:nvPr/>
          </p:nvSpPr>
          <p:spPr>
            <a:xfrm>
              <a:off x="6109990" y="666111"/>
              <a:ext cx="2693770" cy="646331"/>
            </a:xfrm>
            <a:prstGeom prst="rect">
              <a:avLst/>
            </a:prstGeom>
            <a:solidFill>
              <a:schemeClr val="bg1"/>
            </a:solidFill>
          </p:spPr>
          <p:txBody>
            <a:bodyPr wrap="square" rtlCol="0">
              <a:spAutoFit/>
            </a:bodyPr>
            <a:lstStyle/>
            <a:p>
              <a:pPr algn="ctr"/>
              <a:r>
                <a:rPr lang="nl-NL" dirty="0"/>
                <a:t>Laat dit ook jou niet gebeuren</a:t>
              </a:r>
            </a:p>
          </p:txBody>
        </p:sp>
        <p:sp>
          <p:nvSpPr>
            <p:cNvPr id="14" name="Tekstvak 13">
              <a:extLst>
                <a:ext uri="{FF2B5EF4-FFF2-40B4-BE49-F238E27FC236}">
                  <a16:creationId xmlns:a16="http://schemas.microsoft.com/office/drawing/2014/main" id="{32963126-0D5F-1BD8-A5AE-FBD88AC2791F}"/>
                </a:ext>
              </a:extLst>
            </p:cNvPr>
            <p:cNvSpPr txBox="1"/>
            <p:nvPr/>
          </p:nvSpPr>
          <p:spPr>
            <a:xfrm>
              <a:off x="2911280" y="5979077"/>
              <a:ext cx="6036143" cy="830997"/>
            </a:xfrm>
            <a:prstGeom prst="rect">
              <a:avLst/>
            </a:prstGeom>
            <a:solidFill>
              <a:schemeClr val="bg1"/>
            </a:solidFill>
          </p:spPr>
          <p:txBody>
            <a:bodyPr wrap="square" rtlCol="0">
              <a:spAutoFit/>
            </a:bodyPr>
            <a:lstStyle/>
            <a:p>
              <a:pPr algn="ctr"/>
              <a:r>
                <a:rPr lang="nl-NL" sz="2400" dirty="0">
                  <a:latin typeface="Arial" panose="020B0604020202020204" pitchFamily="34" charset="0"/>
                  <a:cs typeface="Arial" panose="020B0604020202020204" pitchFamily="34" charset="0"/>
                </a:rPr>
                <a:t>Voor jezelf zorgen is noodzaak, geen luxe!</a:t>
              </a:r>
            </a:p>
            <a:p>
              <a:pPr algn="ctr"/>
              <a:r>
                <a:rPr lang="nl-NL" sz="2400" dirty="0">
                  <a:latin typeface="Arial" panose="020B0604020202020204" pitchFamily="34" charset="0"/>
                  <a:cs typeface="Arial" panose="020B0604020202020204" pitchFamily="34" charset="0"/>
                </a:rPr>
                <a:t> </a:t>
              </a:r>
            </a:p>
          </p:txBody>
        </p:sp>
        <p:sp>
          <p:nvSpPr>
            <p:cNvPr id="3" name="Tekstvak 2">
              <a:extLst>
                <a:ext uri="{FF2B5EF4-FFF2-40B4-BE49-F238E27FC236}">
                  <a16:creationId xmlns:a16="http://schemas.microsoft.com/office/drawing/2014/main" id="{0DC25A0B-A78F-8740-056E-ACC8EE374621}"/>
                </a:ext>
              </a:extLst>
            </p:cNvPr>
            <p:cNvSpPr txBox="1"/>
            <p:nvPr/>
          </p:nvSpPr>
          <p:spPr>
            <a:xfrm>
              <a:off x="7456875" y="4331770"/>
              <a:ext cx="1142735" cy="434534"/>
            </a:xfrm>
            <a:prstGeom prst="rect">
              <a:avLst/>
            </a:prstGeom>
            <a:solidFill>
              <a:schemeClr val="bg1"/>
            </a:solidFill>
          </p:spPr>
          <p:txBody>
            <a:bodyPr wrap="square" rtlCol="0">
              <a:spAutoFit/>
            </a:bodyPr>
            <a:lstStyle/>
            <a:p>
              <a:endParaRPr lang="nl-NL" dirty="0"/>
            </a:p>
          </p:txBody>
        </p:sp>
        <p:sp>
          <p:nvSpPr>
            <p:cNvPr id="4" name="Rechthoek 3">
              <a:extLst>
                <a:ext uri="{FF2B5EF4-FFF2-40B4-BE49-F238E27FC236}">
                  <a16:creationId xmlns:a16="http://schemas.microsoft.com/office/drawing/2014/main" id="{23C6010D-1DBB-6E53-AE6E-47E2384053CD}"/>
                </a:ext>
              </a:extLst>
            </p:cNvPr>
            <p:cNvSpPr/>
            <p:nvPr/>
          </p:nvSpPr>
          <p:spPr>
            <a:xfrm>
              <a:off x="3285811" y="492369"/>
              <a:ext cx="2069960" cy="251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893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706566" y="2859613"/>
            <a:ext cx="6957549" cy="1138773"/>
          </a:xfrm>
          <a:prstGeom prst="rect">
            <a:avLst/>
          </a:prstGeom>
          <a:noFill/>
        </p:spPr>
        <p:txBody>
          <a:bodyPr wrap="square" rtlCol="0">
            <a:spAutoFit/>
          </a:bodyPr>
          <a:lstStyle/>
          <a:p>
            <a:pPr marL="342900" indent="-342900">
              <a:buFont typeface="Arial" panose="020B0604020202020204" pitchFamily="34" charset="0"/>
              <a:buChar char="•"/>
            </a:pPr>
            <a:r>
              <a:rPr lang="nl-NL" sz="2400" dirty="0">
                <a:cs typeface="Arial" panose="020B0604020202020204" pitchFamily="34" charset="0"/>
              </a:rPr>
              <a:t>Wie hebben er nog meer positieve/ negatieve invloed op jouw leefstijl?</a:t>
            </a:r>
          </a:p>
          <a:p>
            <a:pPr marL="342900" indent="-34290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p:txBody>
      </p:sp>
      <p:pic>
        <p:nvPicPr>
          <p:cNvPr id="7" name="Tijdelijke aanduiding voor inhoud 4">
            <a:extLst>
              <a:ext uri="{FF2B5EF4-FFF2-40B4-BE49-F238E27FC236}">
                <a16:creationId xmlns:a16="http://schemas.microsoft.com/office/drawing/2014/main" id="{8FB77C60-3167-BF56-1BDC-35C09B9FDA81}"/>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
        <p:nvSpPr>
          <p:cNvPr id="5" name="Tekstvak 4">
            <a:extLst>
              <a:ext uri="{FF2B5EF4-FFF2-40B4-BE49-F238E27FC236}">
                <a16:creationId xmlns:a16="http://schemas.microsoft.com/office/drawing/2014/main" id="{12136188-206D-EA02-7A0C-735A63B25BA0}"/>
              </a:ext>
            </a:extLst>
          </p:cNvPr>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spTree>
    <p:extLst>
      <p:ext uri="{BB962C8B-B14F-4D97-AF65-F5344CB8AC3E}">
        <p14:creationId xmlns:p14="http://schemas.microsoft.com/office/powerpoint/2010/main" val="424486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683915" y="2679720"/>
            <a:ext cx="7309866" cy="3953002"/>
          </a:xfrm>
        </p:spPr>
        <p:txBody>
          <a:bodyPr anchor="t">
            <a:noAutofit/>
          </a:bodyPr>
          <a:lstStyle/>
          <a:p>
            <a:r>
              <a:rPr lang="en-US" sz="2400" dirty="0" err="1">
                <a:cs typeface="Arial" panose="020B0604020202020204" pitchFamily="34" charset="0"/>
              </a:rPr>
              <a:t>Waar</a:t>
            </a:r>
            <a:r>
              <a:rPr lang="en-US" sz="2400" dirty="0">
                <a:cs typeface="Arial" panose="020B0604020202020204" pitchFamily="34" charset="0"/>
              </a:rPr>
              <a:t> </a:t>
            </a:r>
            <a:r>
              <a:rPr lang="en-US" sz="2400" dirty="0" err="1">
                <a:cs typeface="Arial" panose="020B0604020202020204" pitchFamily="34" charset="0"/>
              </a:rPr>
              <a:t>denk</a:t>
            </a:r>
            <a:r>
              <a:rPr lang="en-US" sz="2400" dirty="0">
                <a:cs typeface="Arial" panose="020B0604020202020204" pitchFamily="34" charset="0"/>
              </a:rPr>
              <a:t> je aan </a:t>
            </a:r>
            <a:r>
              <a:rPr lang="en-US" sz="2400" dirty="0" err="1">
                <a:cs typeface="Arial" panose="020B0604020202020204" pitchFamily="34" charset="0"/>
              </a:rPr>
              <a:t>bij</a:t>
            </a:r>
            <a:r>
              <a:rPr lang="en-US" sz="2400" dirty="0">
                <a:cs typeface="Arial" panose="020B0604020202020204" pitchFamily="34" charset="0"/>
              </a:rPr>
              <a:t> </a:t>
            </a:r>
            <a:r>
              <a:rPr lang="en-US" sz="2400" dirty="0" err="1">
                <a:cs typeface="Arial" panose="020B0604020202020204" pitchFamily="34" charset="0"/>
              </a:rPr>
              <a:t>een</a:t>
            </a:r>
            <a:r>
              <a:rPr lang="en-US" sz="2400" dirty="0">
                <a:cs typeface="Arial" panose="020B0604020202020204" pitchFamily="34" charset="0"/>
              </a:rPr>
              <a:t> </a:t>
            </a:r>
            <a:r>
              <a:rPr lang="en-US" sz="2400" dirty="0" err="1">
                <a:cs typeface="Arial" panose="020B0604020202020204" pitchFamily="34" charset="0"/>
              </a:rPr>
              <a:t>leefstijltest</a:t>
            </a:r>
            <a:r>
              <a:rPr lang="en-US" sz="2400" dirty="0">
                <a:cs typeface="Arial" panose="020B0604020202020204" pitchFamily="34" charset="0"/>
              </a:rPr>
              <a:t>? </a:t>
            </a:r>
          </a:p>
          <a:p>
            <a:endParaRPr lang="en-US" sz="2400" dirty="0">
              <a:cs typeface="Arial" panose="020B0604020202020204" pitchFamily="34" charset="0"/>
            </a:endParaRPr>
          </a:p>
          <a:p>
            <a:r>
              <a:rPr lang="en-US" sz="2400" dirty="0" err="1">
                <a:cs typeface="Arial" panose="020B0604020202020204" pitchFamily="34" charset="0"/>
              </a:rPr>
              <a:t>Heeft</a:t>
            </a:r>
            <a:r>
              <a:rPr lang="en-US" sz="2400" dirty="0">
                <a:cs typeface="Arial" panose="020B0604020202020204" pitchFamily="34" charset="0"/>
              </a:rPr>
              <a:t> </a:t>
            </a:r>
            <a:r>
              <a:rPr lang="en-US" sz="2400" dirty="0" err="1">
                <a:cs typeface="Arial" panose="020B0604020202020204" pitchFamily="34" charset="0"/>
              </a:rPr>
              <a:t>iemand</a:t>
            </a:r>
            <a:r>
              <a:rPr lang="en-US" sz="2400" dirty="0">
                <a:cs typeface="Arial" panose="020B0604020202020204" pitchFamily="34" charset="0"/>
              </a:rPr>
              <a:t> </a:t>
            </a:r>
            <a:r>
              <a:rPr lang="en-US" sz="2400" dirty="0" err="1">
                <a:cs typeface="Arial" panose="020B0604020202020204" pitchFamily="34" charset="0"/>
              </a:rPr>
              <a:t>hier</a:t>
            </a:r>
            <a:r>
              <a:rPr lang="en-US" sz="2400" dirty="0">
                <a:cs typeface="Arial" panose="020B0604020202020204" pitchFamily="34" charset="0"/>
              </a:rPr>
              <a:t> in de </a:t>
            </a:r>
            <a:r>
              <a:rPr lang="en-US" sz="2400" dirty="0" err="1">
                <a:cs typeface="Arial" panose="020B0604020202020204" pitchFamily="34" charset="0"/>
              </a:rPr>
              <a:t>klas</a:t>
            </a:r>
            <a:r>
              <a:rPr lang="en-US" sz="2400" dirty="0">
                <a:cs typeface="Arial" panose="020B0604020202020204" pitchFamily="34" charset="0"/>
              </a:rPr>
              <a:t> </a:t>
            </a:r>
            <a:r>
              <a:rPr lang="en-US" sz="2400" dirty="0" err="1">
                <a:cs typeface="Arial" panose="020B0604020202020204" pitchFamily="34" charset="0"/>
              </a:rPr>
              <a:t>ervaring</a:t>
            </a:r>
            <a:r>
              <a:rPr lang="en-US" sz="2400" dirty="0">
                <a:cs typeface="Arial" panose="020B0604020202020204" pitchFamily="34" charset="0"/>
              </a:rPr>
              <a:t> </a:t>
            </a:r>
            <a:br>
              <a:rPr lang="en-US" sz="2400" dirty="0">
                <a:cs typeface="Arial" panose="020B0604020202020204" pitchFamily="34" charset="0"/>
              </a:rPr>
            </a:br>
            <a:r>
              <a:rPr lang="en-US" sz="2400" dirty="0">
                <a:cs typeface="Arial" panose="020B0604020202020204" pitchFamily="34" charset="0"/>
              </a:rPr>
              <a:t>met </a:t>
            </a:r>
            <a:r>
              <a:rPr lang="en-US" sz="2400" dirty="0" err="1">
                <a:cs typeface="Arial" panose="020B0604020202020204" pitchFamily="34" charset="0"/>
              </a:rPr>
              <a:t>TestJeLeefstijl</a:t>
            </a:r>
            <a:r>
              <a:rPr lang="en-US" sz="2400" dirty="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7716B6E3-46AB-4706-A59D-445363831857}"/>
              </a:ext>
            </a:extLst>
          </p:cNvPr>
          <p:cNvSpPr txBox="1"/>
          <p:nvPr/>
        </p:nvSpPr>
        <p:spPr>
          <a:xfrm>
            <a:off x="1709305" y="527171"/>
            <a:ext cx="3134868" cy="523220"/>
          </a:xfrm>
          <a:prstGeom prst="rect">
            <a:avLst/>
          </a:prstGeom>
          <a:noFill/>
        </p:spPr>
        <p:txBody>
          <a:bodyPr wrap="square" rtlCol="0">
            <a:spAutoFit/>
          </a:bodyPr>
          <a:lstStyle/>
          <a:p>
            <a:r>
              <a:rPr lang="nl-NL" sz="2800" b="1" dirty="0">
                <a:cs typeface="Arial" panose="020B0604020202020204" pitchFamily="34" charset="0"/>
              </a:rPr>
              <a:t>Vragen TJL</a:t>
            </a:r>
          </a:p>
        </p:txBody>
      </p:sp>
      <p:pic>
        <p:nvPicPr>
          <p:cNvPr id="7" name="Afbeelding 6" descr="Afbeelding met tekst&#10;&#10;Automatisch gegenereerde beschrijving">
            <a:extLst>
              <a:ext uri="{FF2B5EF4-FFF2-40B4-BE49-F238E27FC236}">
                <a16:creationId xmlns:a16="http://schemas.microsoft.com/office/drawing/2014/main" id="{134FFEC1-317B-C5AC-F9AD-5A9FB2E26E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82060" y="1452499"/>
            <a:ext cx="3409940" cy="3203722"/>
          </a:xfrm>
          <a:prstGeom prst="rect">
            <a:avLst/>
          </a:prstGeom>
        </p:spPr>
      </p:pic>
    </p:spTree>
    <p:extLst>
      <p:ext uri="{BB962C8B-B14F-4D97-AF65-F5344CB8AC3E}">
        <p14:creationId xmlns:p14="http://schemas.microsoft.com/office/powerpoint/2010/main" val="408299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1880635" y="399341"/>
            <a:ext cx="4618823" cy="523220"/>
          </a:xfrm>
          <a:prstGeom prst="rect">
            <a:avLst/>
          </a:prstGeom>
          <a:noFill/>
        </p:spPr>
        <p:txBody>
          <a:bodyPr wrap="square" rtlCol="0">
            <a:spAutoFit/>
          </a:bodyPr>
          <a:lstStyle/>
          <a:p>
            <a:r>
              <a:rPr lang="nl-NL" sz="2800" b="1" dirty="0">
                <a:cs typeface="Arial" panose="020B0604020202020204" pitchFamily="34" charset="0"/>
              </a:rPr>
              <a:t>14 Leefstijl topics</a:t>
            </a:r>
          </a:p>
        </p:txBody>
      </p:sp>
      <p:sp>
        <p:nvSpPr>
          <p:cNvPr id="2" name="Rechthoek 1"/>
          <p:cNvSpPr/>
          <p:nvPr/>
        </p:nvSpPr>
        <p:spPr>
          <a:xfrm>
            <a:off x="424815" y="2253488"/>
            <a:ext cx="3552825" cy="480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424814" y="2101955"/>
            <a:ext cx="6842259" cy="4095094"/>
          </a:xfrm>
        </p:spPr>
        <p:txBody>
          <a:bodyPr numCol="2" anchor="t">
            <a:noAutofit/>
          </a:bodyPr>
          <a:lstStyle/>
          <a:p>
            <a:r>
              <a:rPr lang="en-US" sz="2400" dirty="0" err="1">
                <a:cs typeface="Arial" panose="020B0604020202020204" pitchFamily="34" charset="0"/>
              </a:rPr>
              <a:t>Bewegen</a:t>
            </a:r>
            <a:endParaRPr lang="en-US" sz="2400" dirty="0">
              <a:cs typeface="Arial" panose="020B0604020202020204" pitchFamily="34" charset="0"/>
            </a:endParaRPr>
          </a:p>
          <a:p>
            <a:r>
              <a:rPr lang="en-US" sz="2400" dirty="0" err="1">
                <a:cs typeface="Arial" panose="020B0604020202020204" pitchFamily="34" charset="0"/>
              </a:rPr>
              <a:t>Fitheid</a:t>
            </a:r>
            <a:endParaRPr lang="en-US" sz="2400" dirty="0">
              <a:cs typeface="Arial" panose="020B0604020202020204" pitchFamily="34" charset="0"/>
            </a:endParaRPr>
          </a:p>
          <a:p>
            <a:r>
              <a:rPr lang="en-US" sz="2400" dirty="0">
                <a:cs typeface="Arial" panose="020B0604020202020204" pitchFamily="34" charset="0"/>
              </a:rPr>
              <a:t>BMI &amp; </a:t>
            </a:r>
            <a:r>
              <a:rPr lang="en-US" sz="2400" dirty="0" err="1">
                <a:cs typeface="Arial" panose="020B0604020202020204" pitchFamily="34" charset="0"/>
              </a:rPr>
              <a:t>Buikomvang</a:t>
            </a:r>
            <a:endParaRPr lang="en-US" sz="2400" dirty="0">
              <a:cs typeface="Arial" panose="020B0604020202020204" pitchFamily="34" charset="0"/>
            </a:endParaRPr>
          </a:p>
          <a:p>
            <a:r>
              <a:rPr lang="en-US" sz="2400" dirty="0" err="1">
                <a:cs typeface="Arial" panose="020B0604020202020204" pitchFamily="34" charset="0"/>
              </a:rPr>
              <a:t>Voeding</a:t>
            </a:r>
            <a:endParaRPr lang="en-US" sz="2400" dirty="0">
              <a:cs typeface="Arial" panose="020B0604020202020204" pitchFamily="34" charset="0"/>
            </a:endParaRPr>
          </a:p>
          <a:p>
            <a:r>
              <a:rPr lang="en-US" sz="2400" dirty="0" err="1">
                <a:cs typeface="Arial" panose="020B0604020202020204" pitchFamily="34" charset="0"/>
              </a:rPr>
              <a:t>Roken</a:t>
            </a:r>
            <a:endParaRPr lang="en-US" sz="2400" dirty="0">
              <a:cs typeface="Arial" panose="020B0604020202020204" pitchFamily="34" charset="0"/>
            </a:endParaRPr>
          </a:p>
          <a:p>
            <a:r>
              <a:rPr lang="en-US" sz="2400" dirty="0">
                <a:cs typeface="Arial" panose="020B0604020202020204" pitchFamily="34" charset="0"/>
              </a:rPr>
              <a:t>Alcohol</a:t>
            </a:r>
          </a:p>
          <a:p>
            <a:r>
              <a:rPr lang="en-US" sz="2400" dirty="0">
                <a:cs typeface="Arial" panose="020B0604020202020204" pitchFamily="34" charset="0"/>
              </a:rPr>
              <a:t>Drugs</a:t>
            </a:r>
          </a:p>
          <a:p>
            <a:endParaRPr lang="en-US" sz="2400" dirty="0">
              <a:cs typeface="Arial" panose="020B0604020202020204" pitchFamily="34" charset="0"/>
            </a:endParaRPr>
          </a:p>
          <a:p>
            <a:endParaRPr lang="en-US" sz="2400" dirty="0">
              <a:cs typeface="Arial" panose="020B0604020202020204" pitchFamily="34" charset="0"/>
            </a:endParaRPr>
          </a:p>
          <a:p>
            <a:r>
              <a:rPr lang="en-US" sz="2400" dirty="0" err="1">
                <a:cs typeface="Arial" panose="020B0604020202020204" pitchFamily="34" charset="0"/>
              </a:rPr>
              <a:t>Beeldschermgedrag</a:t>
            </a:r>
            <a:endParaRPr lang="en-US" sz="2400" dirty="0">
              <a:cs typeface="Arial" panose="020B0604020202020204" pitchFamily="34" charset="0"/>
            </a:endParaRPr>
          </a:p>
          <a:p>
            <a:r>
              <a:rPr lang="en-US" sz="2400" dirty="0" err="1">
                <a:cs typeface="Arial" panose="020B0604020202020204" pitchFamily="34" charset="0"/>
              </a:rPr>
              <a:t>Gehoor</a:t>
            </a:r>
            <a:r>
              <a:rPr lang="en-US" sz="2400" dirty="0">
                <a:cs typeface="Arial" panose="020B0604020202020204" pitchFamily="34" charset="0"/>
              </a:rPr>
              <a:t> &amp; </a:t>
            </a:r>
            <a:r>
              <a:rPr lang="en-US" sz="2400" dirty="0" err="1">
                <a:cs typeface="Arial" panose="020B0604020202020204" pitchFamily="34" charset="0"/>
              </a:rPr>
              <a:t>Muziek</a:t>
            </a:r>
            <a:endParaRPr lang="en-US" sz="2400" dirty="0">
              <a:cs typeface="Arial" panose="020B0604020202020204" pitchFamily="34" charset="0"/>
            </a:endParaRPr>
          </a:p>
          <a:p>
            <a:r>
              <a:rPr lang="en-US" sz="2400" dirty="0" err="1">
                <a:cs typeface="Arial" panose="020B0604020202020204" pitchFamily="34" charset="0"/>
              </a:rPr>
              <a:t>Seksualiteit</a:t>
            </a:r>
            <a:endParaRPr lang="en-US" sz="2400" dirty="0">
              <a:cs typeface="Arial" panose="020B0604020202020204" pitchFamily="34" charset="0"/>
            </a:endParaRPr>
          </a:p>
          <a:p>
            <a:r>
              <a:rPr lang="en-US" sz="2400" dirty="0" err="1">
                <a:cs typeface="Arial" panose="020B0604020202020204" pitchFamily="34" charset="0"/>
              </a:rPr>
              <a:t>Agressie</a:t>
            </a:r>
            <a:r>
              <a:rPr lang="en-US" sz="2400" dirty="0">
                <a:cs typeface="Arial" panose="020B0604020202020204" pitchFamily="34" charset="0"/>
              </a:rPr>
              <a:t> &amp; </a:t>
            </a:r>
            <a:r>
              <a:rPr lang="en-US" sz="2400" dirty="0" err="1">
                <a:cs typeface="Arial" panose="020B0604020202020204" pitchFamily="34" charset="0"/>
              </a:rPr>
              <a:t>veiligheid</a:t>
            </a:r>
            <a:endParaRPr lang="en-US" sz="2400" dirty="0">
              <a:cs typeface="Arial" panose="020B0604020202020204" pitchFamily="34" charset="0"/>
            </a:endParaRPr>
          </a:p>
          <a:p>
            <a:r>
              <a:rPr lang="en-US" sz="2400" dirty="0">
                <a:cs typeface="Arial" panose="020B0604020202020204" pitchFamily="34" charset="0"/>
              </a:rPr>
              <a:t>Angst &amp; </a:t>
            </a:r>
            <a:r>
              <a:rPr lang="en-US" sz="2400" dirty="0" err="1">
                <a:cs typeface="Arial" panose="020B0604020202020204" pitchFamily="34" charset="0"/>
              </a:rPr>
              <a:t>somberheid</a:t>
            </a:r>
            <a:endParaRPr lang="en-US" sz="2400" dirty="0">
              <a:cs typeface="Arial" panose="020B0604020202020204" pitchFamily="34" charset="0"/>
            </a:endParaRPr>
          </a:p>
          <a:p>
            <a:r>
              <a:rPr lang="en-US" sz="2400" dirty="0">
                <a:cs typeface="Arial" panose="020B0604020202020204" pitchFamily="34" charset="0"/>
              </a:rPr>
              <a:t>Contact en </a:t>
            </a:r>
            <a:r>
              <a:rPr lang="en-US" sz="2400" dirty="0" err="1">
                <a:cs typeface="Arial" panose="020B0604020202020204" pitchFamily="34" charset="0"/>
              </a:rPr>
              <a:t>vriendschap</a:t>
            </a:r>
            <a:endParaRPr lang="en-US" sz="2400" dirty="0">
              <a:cs typeface="Arial" panose="020B0604020202020204" pitchFamily="34" charset="0"/>
            </a:endParaRPr>
          </a:p>
          <a:p>
            <a:r>
              <a:rPr lang="en-US" sz="2400" dirty="0">
                <a:cs typeface="Arial" panose="020B0604020202020204" pitchFamily="34" charset="0"/>
              </a:rPr>
              <a:t>Geld</a:t>
            </a:r>
          </a:p>
        </p:txBody>
      </p:sp>
      <p:pic>
        <p:nvPicPr>
          <p:cNvPr id="8" name="Tijdelijke aanduiding voor inhoud 4">
            <a:extLst>
              <a:ext uri="{FF2B5EF4-FFF2-40B4-BE49-F238E27FC236}">
                <a16:creationId xmlns:a16="http://schemas.microsoft.com/office/drawing/2014/main" id="{505C6755-D260-0DA7-3FA9-1D48FFBE5189}"/>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68158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578142" y="411914"/>
            <a:ext cx="7239000" cy="523220"/>
          </a:xfrm>
          <a:prstGeom prst="rect">
            <a:avLst/>
          </a:prstGeom>
          <a:noFill/>
        </p:spPr>
        <p:txBody>
          <a:bodyPr wrap="square" rtlCol="0">
            <a:spAutoFit/>
          </a:bodyPr>
          <a:lstStyle/>
          <a:p>
            <a:r>
              <a:rPr lang="nl-NL" sz="2800" b="1" dirty="0">
                <a:hlinkClick r:id="rId4"/>
              </a:rPr>
              <a:t>Introductiefilmpje</a:t>
            </a:r>
            <a:endParaRPr lang="nl-NL" sz="2400" b="1" dirty="0"/>
          </a:p>
        </p:txBody>
      </p:sp>
      <p:sp>
        <p:nvSpPr>
          <p:cNvPr id="4" name="Tekstvak 3"/>
          <p:cNvSpPr txBox="1"/>
          <p:nvPr/>
        </p:nvSpPr>
        <p:spPr>
          <a:xfrm>
            <a:off x="5197642" y="6172200"/>
            <a:ext cx="4660733" cy="369332"/>
          </a:xfrm>
          <a:prstGeom prst="rect">
            <a:avLst/>
          </a:prstGeom>
          <a:noFill/>
        </p:spPr>
        <p:txBody>
          <a:bodyPr wrap="square" rtlCol="0">
            <a:spAutoFit/>
          </a:bodyPr>
          <a:lstStyle/>
          <a:p>
            <a:r>
              <a:rPr lang="nl-NL" dirty="0"/>
              <a:t>Dubbel click op het filmpje om te openen</a:t>
            </a:r>
          </a:p>
        </p:txBody>
      </p:sp>
      <p:pic>
        <p:nvPicPr>
          <p:cNvPr id="3" name="Onlinemedia 2" title="Wat is TestJeLeefstijl.nl?">
            <a:hlinkClick r:id="" action="ppaction://media"/>
            <a:extLst>
              <a:ext uri="{FF2B5EF4-FFF2-40B4-BE49-F238E27FC236}">
                <a16:creationId xmlns:a16="http://schemas.microsoft.com/office/drawing/2014/main" id="{6A584942-804F-4E50-A4FC-E4BBBFED4AFD}"/>
              </a:ext>
            </a:extLst>
          </p:cNvPr>
          <p:cNvPicPr>
            <a:picLocks noRot="1" noChangeAspect="1"/>
          </p:cNvPicPr>
          <p:nvPr>
            <a:videoFile r:link="rId1"/>
          </p:nvPr>
        </p:nvPicPr>
        <p:blipFill>
          <a:blip r:embed="rId5"/>
          <a:stretch>
            <a:fillRect/>
          </a:stretch>
        </p:blipFill>
        <p:spPr>
          <a:xfrm>
            <a:off x="2209800" y="1190244"/>
            <a:ext cx="7848600" cy="4434459"/>
          </a:xfrm>
          <a:prstGeom prst="rect">
            <a:avLst/>
          </a:prstGeom>
        </p:spPr>
      </p:pic>
    </p:spTree>
    <p:extLst>
      <p:ext uri="{BB962C8B-B14F-4D97-AF65-F5344CB8AC3E}">
        <p14:creationId xmlns:p14="http://schemas.microsoft.com/office/powerpoint/2010/main" val="39471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p:cNvSpPr/>
          <p:nvPr/>
        </p:nvSpPr>
        <p:spPr>
          <a:xfrm>
            <a:off x="557966" y="1972056"/>
            <a:ext cx="3552825" cy="480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1403080" y="204973"/>
            <a:ext cx="7271060" cy="925996"/>
          </a:xfrm>
        </p:spPr>
        <p:txBody>
          <a:bodyPr>
            <a:normAutofit/>
          </a:bodyPr>
          <a:lstStyle/>
          <a:p>
            <a:pPr marL="0" indent="0">
              <a:buNone/>
            </a:pPr>
            <a:r>
              <a:rPr lang="nl-NL" b="1" dirty="0">
                <a:cs typeface="Arial" panose="020B0604020202020204" pitchFamily="34" charset="0"/>
              </a:rPr>
              <a:t>Zijn er topics waar je al actief aan werkt om een gezondere leefstijl te krijgen?</a:t>
            </a:r>
          </a:p>
          <a:p>
            <a:pPr marL="0" indent="0">
              <a:buNone/>
            </a:pPr>
            <a:endParaRPr lang="nl-NL" dirty="0"/>
          </a:p>
        </p:txBody>
      </p:sp>
      <p:sp>
        <p:nvSpPr>
          <p:cNvPr id="12" name="Content Placeholder 8">
            <a:extLst>
              <a:ext uri="{FF2B5EF4-FFF2-40B4-BE49-F238E27FC236}">
                <a16:creationId xmlns:a16="http://schemas.microsoft.com/office/drawing/2014/main" id="{5F8BA29F-564C-FAE2-150C-9EEB5962BB93}"/>
              </a:ext>
            </a:extLst>
          </p:cNvPr>
          <p:cNvSpPr txBox="1">
            <a:spLocks/>
          </p:cNvSpPr>
          <p:nvPr/>
        </p:nvSpPr>
        <p:spPr>
          <a:xfrm>
            <a:off x="562353" y="1972056"/>
            <a:ext cx="7096876" cy="3653952"/>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cs typeface="Arial" panose="020B0604020202020204" pitchFamily="34" charset="0"/>
              </a:rPr>
              <a:t>Bewegen</a:t>
            </a:r>
            <a:endParaRPr lang="en-US" sz="2400" dirty="0">
              <a:cs typeface="Arial" panose="020B0604020202020204" pitchFamily="34" charset="0"/>
            </a:endParaRPr>
          </a:p>
          <a:p>
            <a:r>
              <a:rPr lang="en-US" sz="2400" dirty="0" err="1">
                <a:cs typeface="Arial" panose="020B0604020202020204" pitchFamily="34" charset="0"/>
              </a:rPr>
              <a:t>Fitheid</a:t>
            </a:r>
            <a:endParaRPr lang="en-US" sz="2400" dirty="0">
              <a:cs typeface="Arial" panose="020B0604020202020204" pitchFamily="34" charset="0"/>
            </a:endParaRPr>
          </a:p>
          <a:p>
            <a:r>
              <a:rPr lang="en-US" sz="2400" dirty="0">
                <a:cs typeface="Arial" panose="020B0604020202020204" pitchFamily="34" charset="0"/>
              </a:rPr>
              <a:t>BMI &amp; </a:t>
            </a:r>
            <a:r>
              <a:rPr lang="en-US" sz="2400" dirty="0" err="1">
                <a:cs typeface="Arial" panose="020B0604020202020204" pitchFamily="34" charset="0"/>
              </a:rPr>
              <a:t>Buikomvang</a:t>
            </a:r>
            <a:endParaRPr lang="en-US" sz="2400" dirty="0">
              <a:cs typeface="Arial" panose="020B0604020202020204" pitchFamily="34" charset="0"/>
            </a:endParaRPr>
          </a:p>
          <a:p>
            <a:r>
              <a:rPr lang="en-US" sz="2400" dirty="0" err="1">
                <a:cs typeface="Arial" panose="020B0604020202020204" pitchFamily="34" charset="0"/>
              </a:rPr>
              <a:t>Voeding</a:t>
            </a:r>
            <a:endParaRPr lang="en-US" sz="2400" dirty="0">
              <a:cs typeface="Arial" panose="020B0604020202020204" pitchFamily="34" charset="0"/>
            </a:endParaRPr>
          </a:p>
          <a:p>
            <a:r>
              <a:rPr lang="en-US" sz="2400" dirty="0" err="1">
                <a:cs typeface="Arial" panose="020B0604020202020204" pitchFamily="34" charset="0"/>
              </a:rPr>
              <a:t>Roken</a:t>
            </a:r>
            <a:endParaRPr lang="en-US" sz="2400" dirty="0">
              <a:cs typeface="Arial" panose="020B0604020202020204" pitchFamily="34" charset="0"/>
            </a:endParaRPr>
          </a:p>
          <a:p>
            <a:r>
              <a:rPr lang="en-US" sz="2400" dirty="0">
                <a:cs typeface="Arial" panose="020B0604020202020204" pitchFamily="34" charset="0"/>
              </a:rPr>
              <a:t>Alcohol</a:t>
            </a:r>
          </a:p>
          <a:p>
            <a:r>
              <a:rPr lang="en-US" sz="2400" dirty="0">
                <a:cs typeface="Arial" panose="020B0604020202020204" pitchFamily="34" charset="0"/>
              </a:rPr>
              <a:t>Drugs</a:t>
            </a:r>
          </a:p>
          <a:p>
            <a:pPr marL="0" indent="0">
              <a:buNone/>
            </a:pPr>
            <a:endParaRPr lang="en-US" sz="2400" dirty="0">
              <a:cs typeface="Arial" panose="020B0604020202020204" pitchFamily="34" charset="0"/>
            </a:endParaRPr>
          </a:p>
          <a:p>
            <a:r>
              <a:rPr lang="en-US" sz="2400" dirty="0" err="1">
                <a:cs typeface="Arial" panose="020B0604020202020204" pitchFamily="34" charset="0"/>
              </a:rPr>
              <a:t>Beeldschermgedrag</a:t>
            </a:r>
            <a:endParaRPr lang="en-US" sz="2400" dirty="0">
              <a:cs typeface="Arial" panose="020B0604020202020204" pitchFamily="34" charset="0"/>
            </a:endParaRPr>
          </a:p>
          <a:p>
            <a:r>
              <a:rPr lang="en-US" sz="2400" dirty="0" err="1">
                <a:cs typeface="Arial" panose="020B0604020202020204" pitchFamily="34" charset="0"/>
              </a:rPr>
              <a:t>Gehoor</a:t>
            </a:r>
            <a:r>
              <a:rPr lang="en-US" sz="2400" dirty="0">
                <a:cs typeface="Arial" panose="020B0604020202020204" pitchFamily="34" charset="0"/>
              </a:rPr>
              <a:t> &amp; </a:t>
            </a:r>
            <a:r>
              <a:rPr lang="en-US" sz="2400" dirty="0" err="1">
                <a:cs typeface="Arial" panose="020B0604020202020204" pitchFamily="34" charset="0"/>
              </a:rPr>
              <a:t>Muziek</a:t>
            </a:r>
            <a:endParaRPr lang="en-US" sz="2400" dirty="0">
              <a:cs typeface="Arial" panose="020B0604020202020204" pitchFamily="34" charset="0"/>
            </a:endParaRPr>
          </a:p>
          <a:p>
            <a:r>
              <a:rPr lang="en-US" sz="2400" dirty="0" err="1">
                <a:cs typeface="Arial" panose="020B0604020202020204" pitchFamily="34" charset="0"/>
              </a:rPr>
              <a:t>Seksualiteit</a:t>
            </a:r>
            <a:endParaRPr lang="en-US" sz="2400" dirty="0">
              <a:cs typeface="Arial" panose="020B0604020202020204" pitchFamily="34" charset="0"/>
            </a:endParaRPr>
          </a:p>
          <a:p>
            <a:r>
              <a:rPr lang="en-US" sz="2400" dirty="0" err="1">
                <a:cs typeface="Arial" panose="020B0604020202020204" pitchFamily="34" charset="0"/>
              </a:rPr>
              <a:t>Agressie</a:t>
            </a:r>
            <a:r>
              <a:rPr lang="en-US" sz="2400" dirty="0">
                <a:cs typeface="Arial" panose="020B0604020202020204" pitchFamily="34" charset="0"/>
              </a:rPr>
              <a:t> &amp; </a:t>
            </a:r>
            <a:r>
              <a:rPr lang="en-US" sz="2400" dirty="0" err="1">
                <a:cs typeface="Arial" panose="020B0604020202020204" pitchFamily="34" charset="0"/>
              </a:rPr>
              <a:t>veiligheid</a:t>
            </a:r>
            <a:endParaRPr lang="en-US" sz="2400" dirty="0">
              <a:cs typeface="Arial" panose="020B0604020202020204" pitchFamily="34" charset="0"/>
            </a:endParaRPr>
          </a:p>
          <a:p>
            <a:r>
              <a:rPr lang="en-US" sz="2400" dirty="0">
                <a:cs typeface="Arial" panose="020B0604020202020204" pitchFamily="34" charset="0"/>
              </a:rPr>
              <a:t>Angst &amp; </a:t>
            </a:r>
            <a:r>
              <a:rPr lang="en-US" sz="2400" dirty="0" err="1">
                <a:cs typeface="Arial" panose="020B0604020202020204" pitchFamily="34" charset="0"/>
              </a:rPr>
              <a:t>somberheid</a:t>
            </a:r>
            <a:endParaRPr lang="en-US" sz="2400" dirty="0">
              <a:cs typeface="Arial" panose="020B0604020202020204" pitchFamily="34" charset="0"/>
            </a:endParaRPr>
          </a:p>
          <a:p>
            <a:r>
              <a:rPr lang="en-US" sz="2400" dirty="0">
                <a:cs typeface="Arial" panose="020B0604020202020204" pitchFamily="34" charset="0"/>
              </a:rPr>
              <a:t>Contact en </a:t>
            </a:r>
            <a:r>
              <a:rPr lang="en-US" sz="2400" dirty="0" err="1">
                <a:cs typeface="Arial" panose="020B0604020202020204" pitchFamily="34" charset="0"/>
              </a:rPr>
              <a:t>vriendschap</a:t>
            </a:r>
            <a:endParaRPr lang="en-US" sz="2400" dirty="0">
              <a:cs typeface="Arial" panose="020B0604020202020204" pitchFamily="34" charset="0"/>
            </a:endParaRPr>
          </a:p>
          <a:p>
            <a:r>
              <a:rPr lang="en-US" sz="2400" dirty="0">
                <a:cs typeface="Arial" panose="020B0604020202020204" pitchFamily="34" charset="0"/>
              </a:rPr>
              <a:t>Geld</a:t>
            </a:r>
          </a:p>
        </p:txBody>
      </p:sp>
      <p:pic>
        <p:nvPicPr>
          <p:cNvPr id="8" name="Tijdelijke aanduiding voor inhoud 4">
            <a:extLst>
              <a:ext uri="{FF2B5EF4-FFF2-40B4-BE49-F238E27FC236}">
                <a16:creationId xmlns:a16="http://schemas.microsoft.com/office/drawing/2014/main" id="{66597853-64CA-AA10-3635-0017F2146EC4}"/>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99992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93256" y="291452"/>
            <a:ext cx="8007558" cy="2030643"/>
          </a:xfrm>
        </p:spPr>
        <p:txBody>
          <a:bodyPr>
            <a:normAutofit fontScale="92500" lnSpcReduction="10000"/>
          </a:bodyPr>
          <a:lstStyle/>
          <a:p>
            <a:pPr marL="0" indent="0">
              <a:buNone/>
            </a:pPr>
            <a:r>
              <a:rPr lang="nl-NL" b="1" dirty="0">
                <a:cs typeface="Arial" panose="020B0604020202020204" pitchFamily="34" charset="0"/>
              </a:rPr>
              <a:t>Zijn er topics waar je zelf minder tevreden over bent? 	</a:t>
            </a:r>
          </a:p>
          <a:p>
            <a:pPr marL="0" indent="0">
              <a:buNone/>
            </a:pPr>
            <a:r>
              <a:rPr lang="nl-NL" b="1" dirty="0">
                <a:cs typeface="Arial" panose="020B0604020202020204" pitchFamily="34" charset="0"/>
              </a:rPr>
              <a:t>				óf</a:t>
            </a:r>
          </a:p>
          <a:p>
            <a:pPr marL="0" indent="0">
              <a:buNone/>
            </a:pPr>
            <a:r>
              <a:rPr lang="nl-NL" b="1" dirty="0">
                <a:cs typeface="Arial" panose="020B0604020202020204" pitchFamily="34" charset="0"/>
              </a:rPr>
              <a:t>Krijg je weleens feedback over jouw leefstijl vanuit jouw omgeving?</a:t>
            </a:r>
          </a:p>
        </p:txBody>
      </p:sp>
      <p:sp>
        <p:nvSpPr>
          <p:cNvPr id="12" name="Content Placeholder 8">
            <a:extLst>
              <a:ext uri="{FF2B5EF4-FFF2-40B4-BE49-F238E27FC236}">
                <a16:creationId xmlns:a16="http://schemas.microsoft.com/office/drawing/2014/main" id="{A64ADFFD-B1F0-E12F-6063-B1D24C442CE5}"/>
              </a:ext>
            </a:extLst>
          </p:cNvPr>
          <p:cNvSpPr txBox="1">
            <a:spLocks/>
          </p:cNvSpPr>
          <p:nvPr/>
        </p:nvSpPr>
        <p:spPr>
          <a:xfrm>
            <a:off x="593256" y="3042166"/>
            <a:ext cx="7347585" cy="3653952"/>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cs typeface="Arial" panose="020B0604020202020204" pitchFamily="34" charset="0"/>
              </a:rPr>
              <a:t>Bewegen</a:t>
            </a:r>
            <a:endParaRPr lang="en-US" sz="2400" dirty="0">
              <a:cs typeface="Arial" panose="020B0604020202020204" pitchFamily="34" charset="0"/>
            </a:endParaRPr>
          </a:p>
          <a:p>
            <a:r>
              <a:rPr lang="en-US" sz="2400" dirty="0" err="1">
                <a:cs typeface="Arial" panose="020B0604020202020204" pitchFamily="34" charset="0"/>
              </a:rPr>
              <a:t>Fitheid</a:t>
            </a:r>
            <a:endParaRPr lang="en-US" sz="2400" dirty="0">
              <a:cs typeface="Arial" panose="020B0604020202020204" pitchFamily="34" charset="0"/>
            </a:endParaRPr>
          </a:p>
          <a:p>
            <a:r>
              <a:rPr lang="en-US" sz="2400" dirty="0">
                <a:cs typeface="Arial" panose="020B0604020202020204" pitchFamily="34" charset="0"/>
              </a:rPr>
              <a:t>BMI &amp; </a:t>
            </a:r>
            <a:r>
              <a:rPr lang="en-US" sz="2400" dirty="0" err="1">
                <a:cs typeface="Arial" panose="020B0604020202020204" pitchFamily="34" charset="0"/>
              </a:rPr>
              <a:t>Buikomvang</a:t>
            </a:r>
            <a:endParaRPr lang="en-US" sz="2400" dirty="0">
              <a:cs typeface="Arial" panose="020B0604020202020204" pitchFamily="34" charset="0"/>
            </a:endParaRPr>
          </a:p>
          <a:p>
            <a:r>
              <a:rPr lang="en-US" sz="2400" dirty="0" err="1">
                <a:cs typeface="Arial" panose="020B0604020202020204" pitchFamily="34" charset="0"/>
              </a:rPr>
              <a:t>Voeding</a:t>
            </a:r>
            <a:endParaRPr lang="en-US" sz="2400" dirty="0">
              <a:cs typeface="Arial" panose="020B0604020202020204" pitchFamily="34" charset="0"/>
            </a:endParaRPr>
          </a:p>
          <a:p>
            <a:r>
              <a:rPr lang="en-US" sz="2400" dirty="0" err="1">
                <a:cs typeface="Arial" panose="020B0604020202020204" pitchFamily="34" charset="0"/>
              </a:rPr>
              <a:t>Roken</a:t>
            </a:r>
            <a:endParaRPr lang="en-US" sz="2400" dirty="0">
              <a:cs typeface="Arial" panose="020B0604020202020204" pitchFamily="34" charset="0"/>
            </a:endParaRPr>
          </a:p>
          <a:p>
            <a:r>
              <a:rPr lang="en-US" sz="2400" dirty="0">
                <a:cs typeface="Arial" panose="020B0604020202020204" pitchFamily="34" charset="0"/>
              </a:rPr>
              <a:t>Alcohol</a:t>
            </a:r>
          </a:p>
          <a:p>
            <a:r>
              <a:rPr lang="en-US" sz="2400" dirty="0">
                <a:cs typeface="Arial" panose="020B0604020202020204" pitchFamily="34" charset="0"/>
              </a:rPr>
              <a:t>Drugs</a:t>
            </a:r>
          </a:p>
          <a:p>
            <a:pPr marL="0" indent="0">
              <a:buNone/>
            </a:pPr>
            <a:endParaRPr lang="en-US" sz="2400" dirty="0">
              <a:cs typeface="Arial" panose="020B0604020202020204" pitchFamily="34" charset="0"/>
            </a:endParaRPr>
          </a:p>
          <a:p>
            <a:r>
              <a:rPr lang="en-US" sz="2400" dirty="0" err="1">
                <a:cs typeface="Arial" panose="020B0604020202020204" pitchFamily="34" charset="0"/>
              </a:rPr>
              <a:t>Beeldschermgedrag</a:t>
            </a:r>
            <a:endParaRPr lang="en-US" sz="2400" dirty="0">
              <a:cs typeface="Arial" panose="020B0604020202020204" pitchFamily="34" charset="0"/>
            </a:endParaRPr>
          </a:p>
          <a:p>
            <a:r>
              <a:rPr lang="en-US" sz="2400" dirty="0" err="1">
                <a:cs typeface="Arial" panose="020B0604020202020204" pitchFamily="34" charset="0"/>
              </a:rPr>
              <a:t>Gehoor</a:t>
            </a:r>
            <a:r>
              <a:rPr lang="en-US" sz="2400" dirty="0">
                <a:cs typeface="Arial" panose="020B0604020202020204" pitchFamily="34" charset="0"/>
              </a:rPr>
              <a:t> &amp; </a:t>
            </a:r>
            <a:r>
              <a:rPr lang="en-US" sz="2400" dirty="0" err="1">
                <a:cs typeface="Arial" panose="020B0604020202020204" pitchFamily="34" charset="0"/>
              </a:rPr>
              <a:t>Muziek</a:t>
            </a:r>
            <a:endParaRPr lang="en-US" sz="2400" dirty="0">
              <a:cs typeface="Arial" panose="020B0604020202020204" pitchFamily="34" charset="0"/>
            </a:endParaRPr>
          </a:p>
          <a:p>
            <a:r>
              <a:rPr lang="en-US" sz="2400" dirty="0" err="1">
                <a:cs typeface="Arial" panose="020B0604020202020204" pitchFamily="34" charset="0"/>
              </a:rPr>
              <a:t>Seksualiteit</a:t>
            </a:r>
            <a:endParaRPr lang="en-US" sz="2400" dirty="0">
              <a:cs typeface="Arial" panose="020B0604020202020204" pitchFamily="34" charset="0"/>
            </a:endParaRPr>
          </a:p>
          <a:p>
            <a:r>
              <a:rPr lang="en-US" sz="2400" dirty="0" err="1">
                <a:cs typeface="Arial" panose="020B0604020202020204" pitchFamily="34" charset="0"/>
              </a:rPr>
              <a:t>Agressie</a:t>
            </a:r>
            <a:r>
              <a:rPr lang="en-US" sz="2400" dirty="0">
                <a:cs typeface="Arial" panose="020B0604020202020204" pitchFamily="34" charset="0"/>
              </a:rPr>
              <a:t> &amp; </a:t>
            </a:r>
            <a:r>
              <a:rPr lang="en-US" sz="2400" dirty="0" err="1">
                <a:cs typeface="Arial" panose="020B0604020202020204" pitchFamily="34" charset="0"/>
              </a:rPr>
              <a:t>veiligheid</a:t>
            </a:r>
            <a:endParaRPr lang="en-US" sz="2400" dirty="0">
              <a:cs typeface="Arial" panose="020B0604020202020204" pitchFamily="34" charset="0"/>
            </a:endParaRPr>
          </a:p>
          <a:p>
            <a:r>
              <a:rPr lang="en-US" sz="2400" dirty="0">
                <a:cs typeface="Arial" panose="020B0604020202020204" pitchFamily="34" charset="0"/>
              </a:rPr>
              <a:t>Angst &amp; </a:t>
            </a:r>
            <a:r>
              <a:rPr lang="en-US" sz="2400" dirty="0" err="1">
                <a:cs typeface="Arial" panose="020B0604020202020204" pitchFamily="34" charset="0"/>
              </a:rPr>
              <a:t>somberheid</a:t>
            </a:r>
            <a:endParaRPr lang="en-US" sz="2400" dirty="0">
              <a:cs typeface="Arial" panose="020B0604020202020204" pitchFamily="34" charset="0"/>
            </a:endParaRPr>
          </a:p>
          <a:p>
            <a:r>
              <a:rPr lang="en-US" sz="2400" dirty="0">
                <a:cs typeface="Arial" panose="020B0604020202020204" pitchFamily="34" charset="0"/>
              </a:rPr>
              <a:t>Contact en </a:t>
            </a:r>
            <a:r>
              <a:rPr lang="en-US" sz="2400" dirty="0" err="1">
                <a:cs typeface="Arial" panose="020B0604020202020204" pitchFamily="34" charset="0"/>
              </a:rPr>
              <a:t>vriendschap</a:t>
            </a:r>
            <a:endParaRPr lang="en-US" sz="2400" dirty="0">
              <a:cs typeface="Arial" panose="020B0604020202020204" pitchFamily="34" charset="0"/>
            </a:endParaRPr>
          </a:p>
          <a:p>
            <a:r>
              <a:rPr lang="en-US" sz="2400" dirty="0">
                <a:cs typeface="Arial" panose="020B0604020202020204" pitchFamily="34" charset="0"/>
              </a:rPr>
              <a:t>Geld</a:t>
            </a:r>
          </a:p>
        </p:txBody>
      </p:sp>
      <p:pic>
        <p:nvPicPr>
          <p:cNvPr id="8" name="Tijdelijke aanduiding voor inhoud 4">
            <a:extLst>
              <a:ext uri="{FF2B5EF4-FFF2-40B4-BE49-F238E27FC236}">
                <a16:creationId xmlns:a16="http://schemas.microsoft.com/office/drawing/2014/main" id="{FAAB990D-4B3C-492A-0619-4BFFEB4382F8}"/>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03694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tting Up Successful Lessons with What?/Why?/How? - ThePhysicalEducator.com">
            <a:extLst>
              <a:ext uri="{FF2B5EF4-FFF2-40B4-BE49-F238E27FC236}">
                <a16:creationId xmlns:a16="http://schemas.microsoft.com/office/drawing/2014/main" id="{E75AEF3B-7ED8-F1B3-B59E-FA1AF96B4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44" y="1127286"/>
            <a:ext cx="1104116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7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85524" y="1898909"/>
            <a:ext cx="5900950" cy="1088137"/>
          </a:xfrm>
        </p:spPr>
        <p:txBody>
          <a:bodyPr>
            <a:normAutofit/>
          </a:bodyPr>
          <a:lstStyle/>
          <a:p>
            <a:pPr marL="0" indent="0">
              <a:buNone/>
            </a:pPr>
            <a:r>
              <a:rPr lang="nl-NL" dirty="0">
                <a:cs typeface="Arial" panose="020B0604020202020204" pitchFamily="34" charset="0"/>
              </a:rPr>
              <a:t>Waarom zou je een leefstijltest willen maken?</a:t>
            </a:r>
          </a:p>
          <a:p>
            <a:pPr marL="0" indent="0">
              <a:buNone/>
            </a:pPr>
            <a:endParaRPr lang="nl-NL" dirty="0"/>
          </a:p>
          <a:p>
            <a:pPr marL="0" indent="0">
              <a:buNone/>
            </a:pPr>
            <a:endParaRPr lang="nl-NL" dirty="0"/>
          </a:p>
        </p:txBody>
      </p:sp>
      <p:sp>
        <p:nvSpPr>
          <p:cNvPr id="3" name="Tekstvak 2"/>
          <p:cNvSpPr txBox="1"/>
          <p:nvPr/>
        </p:nvSpPr>
        <p:spPr>
          <a:xfrm>
            <a:off x="685524" y="692290"/>
            <a:ext cx="4887849"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WHY?</a:t>
            </a:r>
          </a:p>
        </p:txBody>
      </p:sp>
      <p:sp>
        <p:nvSpPr>
          <p:cNvPr id="4" name="Tekstvak 3">
            <a:extLst>
              <a:ext uri="{FF2B5EF4-FFF2-40B4-BE49-F238E27FC236}">
                <a16:creationId xmlns:a16="http://schemas.microsoft.com/office/drawing/2014/main" id="{C3E0A119-1BB9-E776-DE5E-FC378F619BE6}"/>
              </a:ext>
            </a:extLst>
          </p:cNvPr>
          <p:cNvSpPr txBox="1"/>
          <p:nvPr/>
        </p:nvSpPr>
        <p:spPr>
          <a:xfrm>
            <a:off x="685524" y="3174355"/>
            <a:ext cx="6537278" cy="2308324"/>
          </a:xfrm>
          <a:prstGeom prst="rect">
            <a:avLst/>
          </a:prstGeom>
          <a:noFill/>
        </p:spPr>
        <p:txBody>
          <a:bodyPr wrap="square" rtlCol="0">
            <a:spAutoFit/>
          </a:bodyPr>
          <a:lstStyle/>
          <a:p>
            <a:pPr algn="l"/>
            <a:r>
              <a:rPr lang="nl-NL" sz="2400" b="1" i="0" dirty="0">
                <a:effectLst/>
                <a:cs typeface="Arial" panose="020B0604020202020204" pitchFamily="34" charset="0"/>
              </a:rPr>
              <a:t>Wat levert Testjeleefstijl.nl jou op?</a:t>
            </a:r>
          </a:p>
          <a:p>
            <a:pPr marL="457200" indent="-457200" algn="l">
              <a:buFont typeface="Arial" panose="020B0604020202020204" pitchFamily="34" charset="0"/>
              <a:buChar char="•"/>
            </a:pPr>
            <a:r>
              <a:rPr lang="nl-NL" sz="2400" b="0" i="0" dirty="0">
                <a:effectLst/>
                <a:cs typeface="Arial" panose="020B0604020202020204" pitchFamily="34" charset="0"/>
              </a:rPr>
              <a:t>Inzicht in hoe gezond jij leeft</a:t>
            </a:r>
          </a:p>
          <a:p>
            <a:pPr marL="457200" indent="-457200" algn="l">
              <a:buFont typeface="Arial" panose="020B0604020202020204" pitchFamily="34" charset="0"/>
              <a:buChar char="•"/>
            </a:pPr>
            <a:r>
              <a:rPr lang="nl-NL" sz="2400" b="0" i="0" dirty="0">
                <a:effectLst/>
                <a:cs typeface="Arial" panose="020B0604020202020204" pitchFamily="34" charset="0"/>
              </a:rPr>
              <a:t>Inzicht in hoe je gezond blijft</a:t>
            </a:r>
          </a:p>
          <a:p>
            <a:pPr marL="457200" indent="-457200" algn="l">
              <a:buFont typeface="Arial" panose="020B0604020202020204" pitchFamily="34" charset="0"/>
              <a:buChar char="•"/>
            </a:pPr>
            <a:r>
              <a:rPr lang="nl-NL" sz="2400" b="0" i="0" dirty="0">
                <a:effectLst/>
                <a:cs typeface="Arial" panose="020B0604020202020204" pitchFamily="34" charset="0"/>
              </a:rPr>
              <a:t>Wat kan je </a:t>
            </a:r>
            <a:r>
              <a:rPr lang="nl-NL" sz="2400" dirty="0">
                <a:cs typeface="Arial" panose="020B0604020202020204" pitchFamily="34" charset="0"/>
              </a:rPr>
              <a:t>doen om nog lekkerder in je vel te zitten met t</a:t>
            </a:r>
            <a:r>
              <a:rPr lang="nl-NL" sz="2400" b="0" i="0" dirty="0">
                <a:effectLst/>
                <a:cs typeface="Arial" panose="020B0604020202020204" pitchFamily="34" charset="0"/>
              </a:rPr>
              <a:t>ips, apps, filmpjes en andere info</a:t>
            </a:r>
          </a:p>
        </p:txBody>
      </p:sp>
      <p:pic>
        <p:nvPicPr>
          <p:cNvPr id="6" name="Tijdelijke aanduiding voor inhoud 4">
            <a:extLst>
              <a:ext uri="{FF2B5EF4-FFF2-40B4-BE49-F238E27FC236}">
                <a16:creationId xmlns:a16="http://schemas.microsoft.com/office/drawing/2014/main" id="{6A13E00B-C69F-3580-ADFF-C6FBF1E78D9D}"/>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6827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06623" y="1933968"/>
            <a:ext cx="7458081" cy="1088137"/>
          </a:xfrm>
        </p:spPr>
        <p:txBody>
          <a:bodyPr>
            <a:normAutofit/>
          </a:bodyPr>
          <a:lstStyle/>
          <a:p>
            <a:pPr marL="0" indent="0">
              <a:buNone/>
            </a:pPr>
            <a:r>
              <a:rPr lang="nl-NL" sz="2400" dirty="0">
                <a:cs typeface="Arial" panose="020B0604020202020204" pitchFamily="34" charset="0"/>
              </a:rPr>
              <a:t>Waarom is het handig om dit op het mbo te doen?</a:t>
            </a:r>
          </a:p>
          <a:p>
            <a:pPr marL="0" indent="0">
              <a:buNone/>
            </a:pPr>
            <a:endParaRPr lang="nl-NL" sz="2000" dirty="0"/>
          </a:p>
        </p:txBody>
      </p:sp>
      <p:sp>
        <p:nvSpPr>
          <p:cNvPr id="3" name="Tekstvak 2"/>
          <p:cNvSpPr txBox="1"/>
          <p:nvPr/>
        </p:nvSpPr>
        <p:spPr>
          <a:xfrm>
            <a:off x="606624" y="705267"/>
            <a:ext cx="4887849" cy="523220"/>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WHY?</a:t>
            </a:r>
          </a:p>
        </p:txBody>
      </p:sp>
      <p:graphicFrame>
        <p:nvGraphicFramePr>
          <p:cNvPr id="4" name="Diagram 3">
            <a:extLst>
              <a:ext uri="{FF2B5EF4-FFF2-40B4-BE49-F238E27FC236}">
                <a16:creationId xmlns:a16="http://schemas.microsoft.com/office/drawing/2014/main" id="{28044910-9A3D-74D2-1CB9-4BAC2C6B1C43}"/>
              </a:ext>
            </a:extLst>
          </p:cNvPr>
          <p:cNvGraphicFramePr/>
          <p:nvPr>
            <p:extLst>
              <p:ext uri="{D42A27DB-BD31-4B8C-83A1-F6EECF244321}">
                <p14:modId xmlns:p14="http://schemas.microsoft.com/office/powerpoint/2010/main" val="2642844242"/>
              </p:ext>
            </p:extLst>
          </p:nvPr>
        </p:nvGraphicFramePr>
        <p:xfrm>
          <a:off x="191069" y="2770495"/>
          <a:ext cx="6683336" cy="371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Tijdelijke aanduiding voor inhoud 4">
            <a:extLst>
              <a:ext uri="{FF2B5EF4-FFF2-40B4-BE49-F238E27FC236}">
                <a16:creationId xmlns:a16="http://schemas.microsoft.com/office/drawing/2014/main" id="{355DC5E5-434D-07E2-4ADB-0259A7183C6F}"/>
              </a:ext>
            </a:extLst>
          </p:cNvPr>
          <p:cNvPicPr>
            <a:picLocks noChangeAspect="1"/>
          </p:cNvPicPr>
          <p:nvPr/>
        </p:nvPicPr>
        <p:blipFill rotWithShape="1">
          <a:blip r:embed="rId8">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90479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0214" y="2054998"/>
            <a:ext cx="7267789" cy="2002045"/>
          </a:xfrm>
        </p:spPr>
        <p:txBody>
          <a:bodyPr>
            <a:normAutofit/>
          </a:bodyPr>
          <a:lstStyle/>
          <a:p>
            <a:pPr marL="0" indent="0">
              <a:buNone/>
            </a:pPr>
            <a:r>
              <a:rPr lang="nl-NL" sz="2400" dirty="0">
                <a:cs typeface="Arial" panose="020B0604020202020204" pitchFamily="34" charset="0"/>
              </a:rPr>
              <a:t>Denk je dat het zinvol is als de docent enigszins inzicht heeft in de leefstijl van de studenten?</a:t>
            </a:r>
          </a:p>
          <a:p>
            <a:pPr marL="0" indent="0">
              <a:buNone/>
            </a:pPr>
            <a:r>
              <a:rPr lang="nl-NL" sz="2400" dirty="0">
                <a:cs typeface="Arial" panose="020B0604020202020204" pitchFamily="34" charset="0"/>
              </a:rPr>
              <a:t> </a:t>
            </a:r>
            <a:br>
              <a:rPr lang="nl-NL" sz="2400" dirty="0">
                <a:cs typeface="Arial" panose="020B0604020202020204" pitchFamily="34" charset="0"/>
              </a:rPr>
            </a:br>
            <a:r>
              <a:rPr lang="nl-NL" sz="2400" dirty="0">
                <a:cs typeface="Arial" panose="020B0604020202020204" pitchFamily="34" charset="0"/>
              </a:rPr>
              <a:t>Licht toe.</a:t>
            </a:r>
          </a:p>
          <a:p>
            <a:pPr marL="0" indent="0">
              <a:buNone/>
            </a:pPr>
            <a:endParaRPr lang="nl-NL" sz="2000" dirty="0"/>
          </a:p>
        </p:txBody>
      </p:sp>
      <p:sp>
        <p:nvSpPr>
          <p:cNvPr id="3" name="Tekstvak 2"/>
          <p:cNvSpPr txBox="1"/>
          <p:nvPr/>
        </p:nvSpPr>
        <p:spPr>
          <a:xfrm>
            <a:off x="630215" y="712213"/>
            <a:ext cx="4887849" cy="523220"/>
          </a:xfrm>
          <a:prstGeom prst="rect">
            <a:avLst/>
          </a:prstGeom>
          <a:noFill/>
        </p:spPr>
        <p:txBody>
          <a:bodyPr wrap="square" rtlCol="0">
            <a:spAutoFit/>
          </a:bodyPr>
          <a:lstStyle/>
          <a:p>
            <a:r>
              <a:rPr lang="nl-NL" sz="2800" b="1" dirty="0">
                <a:cs typeface="Arial" panose="020B0604020202020204" pitchFamily="34" charset="0"/>
              </a:rPr>
              <a:t>WHY?</a:t>
            </a:r>
          </a:p>
        </p:txBody>
      </p:sp>
      <p:pic>
        <p:nvPicPr>
          <p:cNvPr id="6" name="Tijdelijke aanduiding voor inhoud 4">
            <a:extLst>
              <a:ext uri="{FF2B5EF4-FFF2-40B4-BE49-F238E27FC236}">
                <a16:creationId xmlns:a16="http://schemas.microsoft.com/office/drawing/2014/main" id="{F4A41BA2-A171-3B5D-A131-F603E4F244F1}"/>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36943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buiten&#10;&#10;Automatisch gegenereerde beschrijving">
            <a:extLst>
              <a:ext uri="{FF2B5EF4-FFF2-40B4-BE49-F238E27FC236}">
                <a16:creationId xmlns:a16="http://schemas.microsoft.com/office/drawing/2014/main" id="{1DBE55B4-897A-4780-A086-85304E887E7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188" r="10149"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Ondertitel 2">
            <a:extLst>
              <a:ext uri="{FF2B5EF4-FFF2-40B4-BE49-F238E27FC236}">
                <a16:creationId xmlns:a16="http://schemas.microsoft.com/office/drawing/2014/main" id="{AD866167-731F-4C0B-9CF5-BCDFDD54A7F6}"/>
              </a:ext>
            </a:extLst>
          </p:cNvPr>
          <p:cNvSpPr>
            <a:spLocks noGrp="1"/>
          </p:cNvSpPr>
          <p:nvPr>
            <p:ph type="subTitle" idx="1"/>
          </p:nvPr>
        </p:nvSpPr>
        <p:spPr>
          <a:xfrm>
            <a:off x="477981" y="4872922"/>
            <a:ext cx="3933306" cy="1208141"/>
          </a:xfrm>
        </p:spPr>
        <p:txBody>
          <a:bodyPr>
            <a:normAutofit/>
          </a:bodyPr>
          <a:lstStyle/>
          <a:p>
            <a:pPr algn="l"/>
            <a:r>
              <a:rPr lang="nl-NL" sz="2000" dirty="0"/>
              <a:t>	</a:t>
            </a:r>
          </a:p>
        </p:txBody>
      </p:sp>
      <p:pic>
        <p:nvPicPr>
          <p:cNvPr id="7" name="Afbeelding 6" descr="Afbeelding met tekst&#10;&#10;Automatisch gegenereerde beschrijving">
            <a:extLst>
              <a:ext uri="{FF2B5EF4-FFF2-40B4-BE49-F238E27FC236}">
                <a16:creationId xmlns:a16="http://schemas.microsoft.com/office/drawing/2014/main" id="{9B78B9ED-150A-4BAE-AD7D-F05C745781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821" y="928055"/>
            <a:ext cx="1467659" cy="1378902"/>
          </a:xfrm>
          <a:prstGeom prst="rect">
            <a:avLst/>
          </a:prstGeom>
        </p:spPr>
      </p:pic>
      <p:sp>
        <p:nvSpPr>
          <p:cNvPr id="4" name="Tekstvak 3">
            <a:extLst>
              <a:ext uri="{FF2B5EF4-FFF2-40B4-BE49-F238E27FC236}">
                <a16:creationId xmlns:a16="http://schemas.microsoft.com/office/drawing/2014/main" id="{4717CE17-94C1-45AF-940F-0E6E5DCF2371}"/>
              </a:ext>
            </a:extLst>
          </p:cNvPr>
          <p:cNvSpPr txBox="1"/>
          <p:nvPr/>
        </p:nvSpPr>
        <p:spPr>
          <a:xfrm>
            <a:off x="381729" y="3429000"/>
            <a:ext cx="4697442" cy="1569660"/>
          </a:xfrm>
          <a:prstGeom prst="rect">
            <a:avLst/>
          </a:prstGeom>
          <a:noFill/>
        </p:spPr>
        <p:txBody>
          <a:bodyPr wrap="square" rtlCol="0">
            <a:spAutoFit/>
          </a:bodyPr>
          <a:lstStyle/>
          <a:p>
            <a:r>
              <a:rPr lang="nl-NL" sz="2400" b="1" dirty="0" err="1"/>
              <a:t>Introductieles</a:t>
            </a:r>
            <a:r>
              <a:rPr lang="nl-NL" sz="2400" b="1" dirty="0"/>
              <a:t> </a:t>
            </a:r>
            <a:r>
              <a:rPr lang="nl-NL" sz="2400" b="1" dirty="0" err="1"/>
              <a:t>TestJeLeefstijl</a:t>
            </a:r>
            <a:br>
              <a:rPr lang="nl-NL" sz="2400" b="1" dirty="0">
                <a:latin typeface="+mj-lt"/>
              </a:rPr>
            </a:br>
            <a:r>
              <a:rPr lang="nl-NL" sz="2400" dirty="0">
                <a:solidFill>
                  <a:srgbClr val="74B735"/>
                </a:solidFill>
              </a:rPr>
              <a:t>Lifestyle </a:t>
            </a:r>
            <a:r>
              <a:rPr lang="nl-NL" sz="2400" dirty="0" err="1">
                <a:solidFill>
                  <a:srgbClr val="74B735"/>
                </a:solidFill>
              </a:rPr>
              <a:t>Realitycheck</a:t>
            </a:r>
            <a:r>
              <a:rPr lang="nl-NL" sz="2400" dirty="0">
                <a:solidFill>
                  <a:srgbClr val="74B735"/>
                </a:solidFill>
              </a:rPr>
              <a:t> </a:t>
            </a:r>
            <a:br>
              <a:rPr lang="nl-NL" sz="2400" dirty="0">
                <a:solidFill>
                  <a:srgbClr val="74B735"/>
                </a:solidFill>
              </a:rPr>
            </a:br>
            <a:r>
              <a:rPr lang="nl-NL" sz="2400" dirty="0">
                <a:solidFill>
                  <a:srgbClr val="74B735"/>
                </a:solidFill>
              </a:rPr>
              <a:t>Hoe gezond leef jij?</a:t>
            </a:r>
          </a:p>
          <a:p>
            <a:endParaRPr lang="nl-NL" sz="2400" b="1" dirty="0">
              <a:latin typeface="+mj-lt"/>
            </a:endParaRPr>
          </a:p>
        </p:txBody>
      </p:sp>
    </p:spTree>
    <p:extLst>
      <p:ext uri="{BB962C8B-B14F-4D97-AF65-F5344CB8AC3E}">
        <p14:creationId xmlns:p14="http://schemas.microsoft.com/office/powerpoint/2010/main" val="278183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4394233" y="1484995"/>
            <a:ext cx="3191070" cy="447561"/>
          </a:xfrm>
          <a:prstGeom prst="rect">
            <a:avLst/>
          </a:prstGeom>
          <a:solidFill>
            <a:srgbClr val="74B638"/>
          </a:solidFill>
          <a:ln>
            <a:solidFill>
              <a:srgbClr val="74B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sz="2400" dirty="0">
                <a:cs typeface="Arial" panose="020B0604020202020204" pitchFamily="34" charset="0"/>
              </a:rPr>
              <a:t>Docententeam</a:t>
            </a:r>
            <a:endParaRPr lang="nl-NL" sz="2800" dirty="0">
              <a:cs typeface="Arial" panose="020B0604020202020204" pitchFamily="34" charset="0"/>
            </a:endParaRPr>
          </a:p>
        </p:txBody>
      </p:sp>
      <p:sp>
        <p:nvSpPr>
          <p:cNvPr id="12" name="Titel 1">
            <a:extLst>
              <a:ext uri="{FF2B5EF4-FFF2-40B4-BE49-F238E27FC236}">
                <a16:creationId xmlns:a16="http://schemas.microsoft.com/office/drawing/2014/main" id="{00C58010-70D8-44E5-9927-00C632A24935}"/>
              </a:ext>
            </a:extLst>
          </p:cNvPr>
          <p:cNvSpPr>
            <a:spLocks noGrp="1"/>
          </p:cNvSpPr>
          <p:nvPr/>
        </p:nvSpPr>
        <p:spPr>
          <a:xfrm>
            <a:off x="883301" y="361978"/>
            <a:ext cx="11044092" cy="523220"/>
          </a:xfrm>
          <a:prstGeom prst="rect">
            <a:avLst/>
          </a:prstGeom>
        </p:spPr>
        <p:txBody>
          <a:bodyPr vert="horz" lIns="91440" tIns="45720" rIns="91440" bIns="0" rtlCol="0" anchor="b">
            <a:noAutofit/>
          </a:bodyPr>
          <a:lstStyle>
            <a:lvl1pPr algn="ctr" defTabSz="914400" rtl="0" eaLnBrk="1" latinLnBrk="0" hangingPunct="1">
              <a:lnSpc>
                <a:spcPct val="90000"/>
              </a:lnSpc>
              <a:spcBef>
                <a:spcPct val="0"/>
              </a:spcBef>
              <a:buNone/>
              <a:defRPr sz="6600" b="0" i="0" kern="1200" cap="all">
                <a:solidFill>
                  <a:schemeClr val="accent1"/>
                </a:solidFill>
                <a:effectLst/>
                <a:latin typeface="+mj-lt"/>
                <a:ea typeface="+mj-ea"/>
                <a:cs typeface="+mj-cs"/>
              </a:defRPr>
            </a:lvl1pPr>
          </a:lstStyle>
          <a:p>
            <a:pPr algn="l"/>
            <a:r>
              <a:rPr lang="nl-NL" sz="2800" b="1" cap="none" dirty="0">
                <a:solidFill>
                  <a:schemeClr val="tx1"/>
                </a:solidFill>
                <a:latin typeface="+mn-lt"/>
                <a:cs typeface="Arial" panose="020B0604020202020204" pitchFamily="34" charset="0"/>
              </a:rPr>
              <a:t>Wat levert het afnemen van de online leefstijltest op?</a:t>
            </a:r>
          </a:p>
        </p:txBody>
      </p:sp>
      <p:sp>
        <p:nvSpPr>
          <p:cNvPr id="13" name="Tijdelijke aanduiding voor inhoud 2"/>
          <p:cNvSpPr txBox="1">
            <a:spLocks/>
          </p:cNvSpPr>
          <p:nvPr/>
        </p:nvSpPr>
        <p:spPr>
          <a:xfrm>
            <a:off x="966704" y="1519788"/>
            <a:ext cx="3136041" cy="368493"/>
          </a:xfrm>
          <a:ln>
            <a:solidFill>
              <a:srgbClr val="03A78D"/>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endParaRPr lang="nl-NL" sz="2800" dirty="0">
              <a:latin typeface="Arial" panose="020B0604020202020204" pitchFamily="34" charset="0"/>
              <a:cs typeface="Arial" panose="020B0604020202020204" pitchFamily="34" charset="0"/>
            </a:endParaRPr>
          </a:p>
        </p:txBody>
      </p:sp>
      <p:sp>
        <p:nvSpPr>
          <p:cNvPr id="14" name="Tijdelijke aanduiding voor inhoud 2"/>
          <p:cNvSpPr txBox="1">
            <a:spLocks/>
          </p:cNvSpPr>
          <p:nvPr/>
        </p:nvSpPr>
        <p:spPr>
          <a:xfrm>
            <a:off x="4624886" y="1202538"/>
            <a:ext cx="2556484" cy="435240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endParaRPr lang="nl-NL">
              <a:latin typeface="Arial" panose="020B0604020202020204" pitchFamily="34" charset="0"/>
              <a:cs typeface="Arial" panose="020B0604020202020204" pitchFamily="34" charset="0"/>
            </a:endParaRPr>
          </a:p>
          <a:p>
            <a:pPr marL="0" indent="0">
              <a:buNone/>
            </a:pPr>
            <a:endParaRPr lang="nl-NL">
              <a:latin typeface="Arial" panose="020B0604020202020204" pitchFamily="34" charset="0"/>
              <a:cs typeface="Arial" panose="020B0604020202020204" pitchFamily="34" charset="0"/>
            </a:endParaRPr>
          </a:p>
        </p:txBody>
      </p:sp>
      <p:sp>
        <p:nvSpPr>
          <p:cNvPr id="15" name="Tijdelijke aanduiding voor inhoud 2"/>
          <p:cNvSpPr txBox="1">
            <a:spLocks/>
          </p:cNvSpPr>
          <p:nvPr/>
        </p:nvSpPr>
        <p:spPr>
          <a:xfrm>
            <a:off x="7905163" y="2235630"/>
            <a:ext cx="3490982" cy="2950056"/>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nl-NL" sz="2400" dirty="0">
                <a:cs typeface="Arial" panose="020B0604020202020204" pitchFamily="34" charset="0"/>
              </a:rPr>
              <a:t>Het biedt management:</a:t>
            </a:r>
          </a:p>
          <a:p>
            <a:pPr marL="342900" indent="-342900">
              <a:buFont typeface="Arial" panose="020B0604020202020204" pitchFamily="34" charset="0"/>
              <a:buChar char="•"/>
            </a:pPr>
            <a:r>
              <a:rPr lang="nl-NL" sz="2400" dirty="0">
                <a:cs typeface="Arial" panose="020B0604020202020204" pitchFamily="34" charset="0"/>
              </a:rPr>
              <a:t>Verbeteren </a:t>
            </a:r>
            <a:br>
              <a:rPr lang="nl-NL" sz="2400" dirty="0">
                <a:cs typeface="Arial" panose="020B0604020202020204" pitchFamily="34" charset="0"/>
              </a:rPr>
            </a:br>
            <a:r>
              <a:rPr lang="nl-NL" sz="2400" dirty="0">
                <a:cs typeface="Arial" panose="020B0604020202020204" pitchFamily="34" charset="0"/>
              </a:rPr>
              <a:t>kwaliteit van begeleiding en passende zorg en onderwijs</a:t>
            </a:r>
          </a:p>
          <a:p>
            <a:pPr marL="342900" indent="-342900">
              <a:buFont typeface="Arial" panose="020B0604020202020204" pitchFamily="34" charset="0"/>
              <a:buChar char="•"/>
            </a:pPr>
            <a:r>
              <a:rPr lang="nl-NL" sz="2400" dirty="0">
                <a:cs typeface="Arial" panose="020B0604020202020204" pitchFamily="34" charset="0"/>
              </a:rPr>
              <a:t>Bijstellen van  onderwijs- en gezondheidsbeleid</a:t>
            </a:r>
            <a:r>
              <a:rPr lang="nl-NL" sz="2200" dirty="0">
                <a:latin typeface="Arial" panose="020B0604020202020204" pitchFamily="34" charset="0"/>
                <a:cs typeface="Arial" panose="020B0604020202020204" pitchFamily="34" charset="0"/>
              </a:rPr>
              <a:t> </a:t>
            </a:r>
          </a:p>
        </p:txBody>
      </p:sp>
      <p:sp>
        <p:nvSpPr>
          <p:cNvPr id="16" name="Tekstvak 4"/>
          <p:cNvSpPr txBox="1"/>
          <p:nvPr/>
        </p:nvSpPr>
        <p:spPr>
          <a:xfrm>
            <a:off x="7883168" y="2223214"/>
            <a:ext cx="3191070" cy="3893283"/>
          </a:xfrm>
          <a:prstGeom prst="rect">
            <a:avLst/>
          </a:prstGeom>
          <a:ln>
            <a:solidFill>
              <a:srgbClr val="74B638"/>
            </a:solidFill>
          </a:ln>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pP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algn="l">
              <a:lnSpc>
                <a:spcPts val="3000"/>
              </a:lnSpc>
            </a:pPr>
            <a:endParaRPr lang="nl-NL" sz="2800" b="0">
              <a:solidFill>
                <a:schemeClr val="tx1"/>
              </a:solidFill>
              <a:latin typeface="Arial" panose="020B0604020202020204" pitchFamily="34" charset="0"/>
              <a:cs typeface="Arial" panose="020B0604020202020204" pitchFamily="34" charset="0"/>
            </a:endParaRPr>
          </a:p>
        </p:txBody>
      </p:sp>
      <p:sp>
        <p:nvSpPr>
          <p:cNvPr id="17" name="Tekstvak 40"/>
          <p:cNvSpPr txBox="1"/>
          <p:nvPr/>
        </p:nvSpPr>
        <p:spPr>
          <a:xfrm>
            <a:off x="883301" y="2227356"/>
            <a:ext cx="3191070" cy="3889781"/>
          </a:xfrm>
          <a:prstGeom prst="rect">
            <a:avLst/>
          </a:prstGeom>
          <a:ln>
            <a:solidFill>
              <a:srgbClr val="74B638"/>
            </a:solidFill>
          </a:ln>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2400" dirty="0">
                <a:cs typeface="Arial" panose="020B0604020202020204" pitchFamily="34" charset="0"/>
              </a:rPr>
              <a:t>Het biedt de student:</a:t>
            </a:r>
          </a:p>
          <a:p>
            <a:r>
              <a:rPr lang="nl-NL" sz="2400" dirty="0">
                <a:cs typeface="Arial" panose="020B0604020202020204" pitchFamily="34" charset="0"/>
              </a:rPr>
              <a:t>inzicht en handvatten </a:t>
            </a:r>
            <a:r>
              <a:rPr lang="nl-NL" sz="2400" dirty="0">
                <a:ea typeface="Microsoft JhengHei" panose="020B0604030504040204" pitchFamily="34" charset="-120"/>
                <a:cs typeface="Arial" panose="020B0604020202020204" pitchFamily="34" charset="0"/>
              </a:rPr>
              <a:t>in leefstijl </a:t>
            </a:r>
          </a:p>
          <a:p>
            <a:endParaRPr lang="nl-NL" sz="2000" dirty="0">
              <a:latin typeface="Arial" panose="020B0604020202020204" pitchFamily="34" charset="0"/>
              <a:cs typeface="Arial" panose="020B0604020202020204" pitchFamily="34" charset="0"/>
            </a:endParaRPr>
          </a:p>
        </p:txBody>
      </p:sp>
      <p:sp>
        <p:nvSpPr>
          <p:cNvPr id="18" name="Tekstvak 13"/>
          <p:cNvSpPr txBox="1"/>
          <p:nvPr/>
        </p:nvSpPr>
        <p:spPr>
          <a:xfrm>
            <a:off x="4418274" y="2235630"/>
            <a:ext cx="3142987" cy="3880867"/>
          </a:xfrm>
          <a:prstGeom prst="rect">
            <a:avLst/>
          </a:prstGeom>
          <a:ln>
            <a:solidFill>
              <a:srgbClr val="74B638"/>
            </a:solidFill>
          </a:ln>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2200" dirty="0">
                <a:cs typeface="Arial" panose="020B0604020202020204" pitchFamily="34" charset="0"/>
              </a:rPr>
              <a:t>Het biedt een docententeam:</a:t>
            </a:r>
          </a:p>
          <a:p>
            <a:pPr marL="342900" indent="-342900">
              <a:buFont typeface="Arial" panose="020B0604020202020204" pitchFamily="34" charset="0"/>
              <a:buChar char="•"/>
            </a:pPr>
            <a:r>
              <a:rPr lang="nl-NL" sz="2200" dirty="0">
                <a:cs typeface="Arial" panose="020B0604020202020204" pitchFamily="34" charset="0"/>
              </a:rPr>
              <a:t>Inzicht leefstijl klas</a:t>
            </a:r>
          </a:p>
          <a:p>
            <a:pPr marL="342900" indent="-342900">
              <a:buFont typeface="Arial" panose="020B0604020202020204" pitchFamily="34" charset="0"/>
              <a:buChar char="•"/>
            </a:pPr>
            <a:r>
              <a:rPr lang="nl-NL" sz="2200" dirty="0">
                <a:cs typeface="Arial" panose="020B0604020202020204" pitchFamily="34" charset="0"/>
              </a:rPr>
              <a:t>Lessen die passen bij wat de studenten nodig hebben.</a:t>
            </a:r>
          </a:p>
          <a:p>
            <a:pPr marL="342900" indent="-342900">
              <a:buFont typeface="Arial" panose="020B0604020202020204" pitchFamily="34" charset="0"/>
              <a:buChar char="•"/>
            </a:pPr>
            <a:r>
              <a:rPr lang="nl-NL" sz="2200" dirty="0">
                <a:cs typeface="Arial" panose="020B0604020202020204" pitchFamily="34" charset="0"/>
              </a:rPr>
              <a:t>Inhoud voor voortgangs- gesprekken</a:t>
            </a:r>
          </a:p>
        </p:txBody>
      </p:sp>
      <p:sp>
        <p:nvSpPr>
          <p:cNvPr id="20" name="Rechthoek 19"/>
          <p:cNvSpPr/>
          <p:nvPr/>
        </p:nvSpPr>
        <p:spPr>
          <a:xfrm>
            <a:off x="892519" y="1485884"/>
            <a:ext cx="3191070" cy="447561"/>
          </a:xfrm>
          <a:prstGeom prst="rect">
            <a:avLst/>
          </a:prstGeom>
          <a:solidFill>
            <a:srgbClr val="74B638"/>
          </a:solidFill>
          <a:ln>
            <a:solidFill>
              <a:srgbClr val="74B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sz="2400" dirty="0">
                <a:cs typeface="Arial" panose="020B0604020202020204" pitchFamily="34" charset="0"/>
              </a:rPr>
              <a:t>Studenten</a:t>
            </a:r>
            <a:endParaRPr lang="nl-NL" sz="2800" dirty="0">
              <a:cs typeface="Arial" panose="020B0604020202020204" pitchFamily="34" charset="0"/>
            </a:endParaRPr>
          </a:p>
        </p:txBody>
      </p:sp>
      <p:sp>
        <p:nvSpPr>
          <p:cNvPr id="21" name="Rechthoek 20">
            <a:extLst>
              <a:ext uri="{FF2B5EF4-FFF2-40B4-BE49-F238E27FC236}">
                <a16:creationId xmlns:a16="http://schemas.microsoft.com/office/drawing/2014/main" id="{0B4C4423-05BB-C863-DE93-6A7982508050}"/>
              </a:ext>
            </a:extLst>
          </p:cNvPr>
          <p:cNvSpPr/>
          <p:nvPr/>
        </p:nvSpPr>
        <p:spPr>
          <a:xfrm>
            <a:off x="7905163" y="1480253"/>
            <a:ext cx="3191070" cy="447561"/>
          </a:xfrm>
          <a:prstGeom prst="rect">
            <a:avLst/>
          </a:prstGeom>
          <a:solidFill>
            <a:srgbClr val="74B638"/>
          </a:solidFill>
          <a:ln>
            <a:solidFill>
              <a:srgbClr val="74B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sz="2400" dirty="0">
                <a:cs typeface="Arial" panose="020B0604020202020204" pitchFamily="34" charset="0"/>
              </a:rPr>
              <a:t>Management</a:t>
            </a:r>
            <a:endParaRPr lang="nl-NL" sz="2800" dirty="0">
              <a:cs typeface="Arial" panose="020B0604020202020204" pitchFamily="34" charset="0"/>
            </a:endParaRPr>
          </a:p>
        </p:txBody>
      </p:sp>
    </p:spTree>
    <p:extLst>
      <p:ext uri="{BB962C8B-B14F-4D97-AF65-F5344CB8AC3E}">
        <p14:creationId xmlns:p14="http://schemas.microsoft.com/office/powerpoint/2010/main" val="271003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p:cNvSpPr txBox="1"/>
          <p:nvPr/>
        </p:nvSpPr>
        <p:spPr>
          <a:xfrm>
            <a:off x="1490398" y="2546130"/>
            <a:ext cx="7003897" cy="523220"/>
          </a:xfrm>
          <a:prstGeom prst="rect">
            <a:avLst/>
          </a:prstGeom>
          <a:noFill/>
        </p:spPr>
        <p:txBody>
          <a:bodyPr wrap="square" rtlCol="0">
            <a:spAutoFit/>
          </a:bodyPr>
          <a:lstStyle/>
          <a:p>
            <a:r>
              <a:rPr lang="nl-NL" sz="2800" b="1" dirty="0"/>
              <a:t>Wie weet wat AVG betekent?</a:t>
            </a:r>
          </a:p>
        </p:txBody>
      </p:sp>
      <p:pic>
        <p:nvPicPr>
          <p:cNvPr id="6" name="Tijdelijke aanduiding voor inhoud 4">
            <a:extLst>
              <a:ext uri="{FF2B5EF4-FFF2-40B4-BE49-F238E27FC236}">
                <a16:creationId xmlns:a16="http://schemas.microsoft.com/office/drawing/2014/main" id="{C7C9978D-5C46-D6D6-C13A-3BBEBA3892B7}"/>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69734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18701" y="1962022"/>
            <a:ext cx="6912459" cy="4351338"/>
          </a:xfrm>
        </p:spPr>
        <p:txBody>
          <a:bodyPr>
            <a:noAutofit/>
          </a:bodyPr>
          <a:lstStyle/>
          <a:p>
            <a:pPr marL="514350" indent="-514350">
              <a:lnSpc>
                <a:spcPct val="120000"/>
              </a:lnSpc>
              <a:buFont typeface="+mj-lt"/>
              <a:buAutoNum type="arabicPeriod"/>
            </a:pPr>
            <a:r>
              <a:rPr lang="nl-NL" sz="2400" dirty="0">
                <a:cs typeface="Arial" panose="020B0604020202020204" pitchFamily="34" charset="0"/>
              </a:rPr>
              <a:t>De omgeving waarin jij de vragenlijst invult en advies krijgt op jouw leefstijl is alleen voor jou en </a:t>
            </a:r>
            <a:r>
              <a:rPr lang="nl-NL" sz="2400" u="sng" dirty="0">
                <a:cs typeface="Arial" panose="020B0604020202020204" pitchFamily="34" charset="0"/>
              </a:rPr>
              <a:t>niemand</a:t>
            </a:r>
            <a:r>
              <a:rPr lang="nl-NL" sz="2400" dirty="0">
                <a:cs typeface="Arial" panose="020B0604020202020204" pitchFamily="34" charset="0"/>
              </a:rPr>
              <a:t> anders kan dit zien.</a:t>
            </a:r>
          </a:p>
          <a:p>
            <a:pPr marL="514350" indent="-514350">
              <a:lnSpc>
                <a:spcPct val="120000"/>
              </a:lnSpc>
              <a:buFont typeface="+mj-lt"/>
              <a:buAutoNum type="arabicPeriod"/>
            </a:pPr>
            <a:r>
              <a:rPr lang="nl-NL" sz="2400" dirty="0">
                <a:cs typeface="Arial" panose="020B0604020202020204" pitchFamily="34" charset="0"/>
              </a:rPr>
              <a:t>Na het invullen van de vragenlijst worden de studentgegevens en de antwoorden losgeknipt. Deze knip is onherstelbaar.</a:t>
            </a:r>
          </a:p>
          <a:p>
            <a:pPr marL="514350" indent="-514350">
              <a:lnSpc>
                <a:spcPct val="120000"/>
              </a:lnSpc>
              <a:buFont typeface="+mj-lt"/>
              <a:buAutoNum type="arabicPeriod"/>
            </a:pPr>
            <a:r>
              <a:rPr lang="nl-NL" sz="2400" dirty="0">
                <a:cs typeface="Arial" panose="020B0604020202020204" pitchFamily="34" charset="0"/>
              </a:rPr>
              <a:t>Bij de statistieken kan er niet gefilterd worden op een groep met minder dan 30 studenten.</a:t>
            </a:r>
          </a:p>
          <a:p>
            <a:pPr marL="0" indent="0">
              <a:buNone/>
            </a:pPr>
            <a:endParaRPr lang="nl-NL" sz="2000" dirty="0"/>
          </a:p>
        </p:txBody>
      </p:sp>
      <p:sp>
        <p:nvSpPr>
          <p:cNvPr id="4" name="Tekstvak 3"/>
          <p:cNvSpPr txBox="1"/>
          <p:nvPr/>
        </p:nvSpPr>
        <p:spPr>
          <a:xfrm>
            <a:off x="572983" y="328072"/>
            <a:ext cx="7003897" cy="954107"/>
          </a:xfrm>
          <a:prstGeom prst="rect">
            <a:avLst/>
          </a:prstGeom>
          <a:noFill/>
        </p:spPr>
        <p:txBody>
          <a:bodyPr wrap="square" rtlCol="0">
            <a:spAutoFit/>
          </a:bodyPr>
          <a:lstStyle/>
          <a:p>
            <a:r>
              <a:rPr lang="nl-NL" sz="2800" b="1" dirty="0">
                <a:cs typeface="Arial" panose="020B0604020202020204" pitchFamily="34" charset="0"/>
              </a:rPr>
              <a:t>AVG regels </a:t>
            </a:r>
            <a:r>
              <a:rPr lang="nl-NL" sz="2800" b="1" dirty="0" err="1">
                <a:cs typeface="Arial" panose="020B0604020202020204" pitchFamily="34" charset="0"/>
              </a:rPr>
              <a:t>TestJeLeefstijl</a:t>
            </a:r>
            <a:endParaRPr lang="nl-NL" sz="2800" b="1" dirty="0">
              <a:cs typeface="Arial" panose="020B0604020202020204" pitchFamily="34" charset="0"/>
            </a:endParaRPr>
          </a:p>
          <a:p>
            <a:r>
              <a:rPr lang="nl-NL" sz="2800" b="1" dirty="0">
                <a:cs typeface="Arial" panose="020B0604020202020204" pitchFamily="34" charset="0"/>
              </a:rPr>
              <a:t>Hoe gaan we om met jouw gegevens?</a:t>
            </a:r>
          </a:p>
        </p:txBody>
      </p:sp>
      <p:pic>
        <p:nvPicPr>
          <p:cNvPr id="5" name="Tijdelijke aanduiding voor inhoud 4">
            <a:extLst>
              <a:ext uri="{FF2B5EF4-FFF2-40B4-BE49-F238E27FC236}">
                <a16:creationId xmlns:a16="http://schemas.microsoft.com/office/drawing/2014/main" id="{6EFF5113-4019-EBE8-D95D-2EBA3A229682}"/>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4796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839880"/>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B6E6B46-CD18-43FF-91CB-ECFEF9BD49AC}"/>
              </a:ext>
            </a:extLst>
          </p:cNvPr>
          <p:cNvSpPr txBox="1"/>
          <p:nvPr/>
        </p:nvSpPr>
        <p:spPr>
          <a:xfrm>
            <a:off x="424815" y="373117"/>
            <a:ext cx="8130113" cy="523220"/>
          </a:xfrm>
          <a:prstGeom prst="rect">
            <a:avLst/>
          </a:prstGeom>
          <a:noFill/>
        </p:spPr>
        <p:txBody>
          <a:bodyPr wrap="square" rtlCol="0">
            <a:spAutoFit/>
          </a:bodyPr>
          <a:lstStyle/>
          <a:p>
            <a:r>
              <a:rPr lang="nl-NL" sz="2800" b="1" dirty="0"/>
              <a:t>BELANGRIJKE VOORINFORMATIE TOPICS</a:t>
            </a:r>
          </a:p>
        </p:txBody>
      </p:sp>
      <p:sp>
        <p:nvSpPr>
          <p:cNvPr id="12" name="Rectangle 2">
            <a:extLst>
              <a:ext uri="{FF2B5EF4-FFF2-40B4-BE49-F238E27FC236}">
                <a16:creationId xmlns:a16="http://schemas.microsoft.com/office/drawing/2014/main" id="{7B165FB9-119C-1B4C-9F69-C23A52A69942}"/>
              </a:ext>
            </a:extLst>
          </p:cNvPr>
          <p:cNvSpPr>
            <a:spLocks noChangeArrowheads="1"/>
          </p:cNvSpPr>
          <p:nvPr/>
        </p:nvSpPr>
        <p:spPr bwMode="auto">
          <a:xfrm>
            <a:off x="629998" y="1127321"/>
            <a:ext cx="6454597"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400" b="1" u="sng" dirty="0">
                <a:cs typeface="Arial" panose="020B0604020202020204" pitchFamily="34" charset="0"/>
              </a:rPr>
              <a:t>Topics</a:t>
            </a:r>
            <a:r>
              <a:rPr lang="nl-NL" sz="2400" b="1" dirty="0">
                <a:cs typeface="Arial" panose="020B0604020202020204" pitchFamily="34" charset="0"/>
              </a:rPr>
              <a:t> :</a:t>
            </a:r>
          </a:p>
          <a:p>
            <a:pPr marL="0" indent="0">
              <a:buNone/>
            </a:pPr>
            <a:r>
              <a:rPr lang="nl-NL" sz="2400" b="1" dirty="0">
                <a:cs typeface="Arial" panose="020B0604020202020204" pitchFamily="34" charset="0"/>
              </a:rPr>
              <a:t>BMI &amp; buikomvang </a:t>
            </a:r>
          </a:p>
          <a:p>
            <a:pPr marL="0" indent="0">
              <a:buNone/>
            </a:pPr>
            <a:r>
              <a:rPr lang="nl-NL" sz="2400" b="1" dirty="0">
                <a:cs typeface="Arial" panose="020B0604020202020204" pitchFamily="34" charset="0"/>
              </a:rPr>
              <a:t>Bewegen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Benodigdheden: personenweegschaal, meetlint</a:t>
            </a:r>
          </a:p>
          <a:p>
            <a:pPr marL="0" marR="0" lvl="0" indent="0" algn="l" defTabSz="914400" rtl="0" eaLnBrk="0" fontAlgn="base" latinLnBrk="0" hangingPunct="0">
              <a:lnSpc>
                <a:spcPct val="100000"/>
              </a:lnSpc>
              <a:spcBef>
                <a:spcPct val="0"/>
              </a:spcBef>
              <a:spcAft>
                <a:spcPct val="0"/>
              </a:spcAft>
              <a:buClrTx/>
              <a:buSzTx/>
              <a:tabLst/>
            </a:pPr>
            <a:endParaRPr kumimoji="0" lang="nl-NL" altLang="nl-NL" sz="24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De BMI wordt bepaald op basis van lengte en gewicht</a:t>
            </a:r>
          </a:p>
          <a:p>
            <a:pPr marL="0" marR="0" lvl="0" indent="0" algn="l" defTabSz="914400" rtl="0" eaLnBrk="0" fontAlgn="base" latinLnBrk="0" hangingPunct="0">
              <a:lnSpc>
                <a:spcPct val="100000"/>
              </a:lnSpc>
              <a:spcBef>
                <a:spcPct val="0"/>
              </a:spcBef>
              <a:spcAft>
                <a:spcPct val="0"/>
              </a:spcAft>
              <a:buClrTx/>
              <a:buSzTx/>
              <a:tabLst/>
            </a:pPr>
            <a:endParaRPr kumimoji="0" lang="nl-NL" altLang="nl-NL" sz="24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2400" dirty="0">
                <a:ea typeface="Times New Roman" panose="02020603050405020304" pitchFamily="18" charset="0"/>
                <a:cs typeface="Arial" panose="020B0604020202020204" pitchFamily="34" charset="0"/>
              </a:rPr>
              <a:t>E</a:t>
            </a: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en gezonde buikomvang en bewegingsadvies is</a:t>
            </a:r>
            <a:r>
              <a:rPr lang="nl-NL" altLang="nl-NL" sz="2400" dirty="0">
                <a:ea typeface="Times New Roman" panose="02020603050405020304" pitchFamily="18" charset="0"/>
                <a:cs typeface="Arial" panose="020B0604020202020204" pitchFamily="34" charset="0"/>
              </a:rPr>
              <a:t> verschillend</a:t>
            </a:r>
            <a:r>
              <a:rPr kumimoji="0" lang="nl-NL" altLang="nl-NL"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voor mannen en vrouwen, het advies zal dus ook verschillen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pic>
        <p:nvPicPr>
          <p:cNvPr id="6" name="Tijdelijke aanduiding voor inhoud 4">
            <a:extLst>
              <a:ext uri="{FF2B5EF4-FFF2-40B4-BE49-F238E27FC236}">
                <a16:creationId xmlns:a16="http://schemas.microsoft.com/office/drawing/2014/main" id="{DB4407E9-9C03-E594-9F98-0AD98C140618}"/>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90644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2436" y="21883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54763" y="1214871"/>
            <a:ext cx="8130113" cy="5553348"/>
          </a:xfrm>
        </p:spPr>
        <p:txBody>
          <a:bodyPr>
            <a:normAutofit lnSpcReduction="10000"/>
          </a:bodyPr>
          <a:lstStyle/>
          <a:p>
            <a:pPr marL="0" indent="0">
              <a:buNone/>
            </a:pPr>
            <a:r>
              <a:rPr lang="nl-NL" sz="2400" b="1" dirty="0">
                <a:cs typeface="Arial" panose="020B0604020202020204" pitchFamily="34" charset="0"/>
              </a:rPr>
              <a:t>Normen</a:t>
            </a:r>
            <a:r>
              <a:rPr lang="nl-NL" sz="2000" b="1" dirty="0">
                <a:latin typeface="Arial" panose="020B0604020202020204" pitchFamily="34" charset="0"/>
                <a:cs typeface="Arial" panose="020B0604020202020204" pitchFamily="34" charset="0"/>
              </a:rPr>
              <a:t>:</a:t>
            </a: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endParaRPr lang="nl-NL" sz="2400" b="1" dirty="0">
              <a:latin typeface="Arial" panose="020B0604020202020204" pitchFamily="34" charset="0"/>
              <a:cs typeface="Arial" panose="020B0604020202020204" pitchFamily="34" charset="0"/>
            </a:endParaRPr>
          </a:p>
          <a:p>
            <a:pPr marL="0" indent="0">
              <a:buNone/>
            </a:pPr>
            <a:endParaRPr lang="nl-NL" sz="2400" b="1" dirty="0">
              <a:latin typeface="Arial" panose="020B0604020202020204" pitchFamily="34" charset="0"/>
              <a:cs typeface="Arial" panose="020B0604020202020204" pitchFamily="34" charset="0"/>
            </a:endParaRPr>
          </a:p>
          <a:p>
            <a:pPr marL="0" indent="0">
              <a:buNone/>
            </a:pPr>
            <a:r>
              <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t>    </a:t>
            </a:r>
          </a:p>
          <a:p>
            <a:pPr marL="0" indent="0">
              <a:buNone/>
            </a:pPr>
            <a:endParaRPr lang="nl-NL" altLang="nl-NL" sz="1200" b="1" dirty="0">
              <a:solidFill>
                <a:srgbClr val="0000FF"/>
              </a:solidFill>
              <a:latin typeface="Arial" panose="020B0604020202020204" pitchFamily="34" charset="0"/>
              <a:ea typeface="Calibri" panose="020F0502020204030204" pitchFamily="34" charset="0"/>
              <a:hlinkClick r:id="rId3"/>
            </a:endParaRPr>
          </a:p>
          <a:p>
            <a:pPr marL="0" indent="0">
              <a:buNone/>
            </a:pP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br>
              <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b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endParaRPr lang="nl-NL" altLang="nl-NL" sz="1200" b="1" dirty="0">
              <a:solidFill>
                <a:srgbClr val="0000FF"/>
              </a:solidFill>
              <a:latin typeface="Arial" panose="020B0604020202020204" pitchFamily="34" charset="0"/>
              <a:ea typeface="Calibri" panose="020F0502020204030204" pitchFamily="34" charset="0"/>
              <a:hlinkClick r:id="rId3"/>
            </a:endParaRPr>
          </a:p>
          <a:p>
            <a:pPr marL="0" indent="0">
              <a:buNone/>
            </a:pP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endParaRPr kumimoji="0" lang="nl-NL" altLang="nl-NL" sz="12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endParaRPr>
          </a:p>
          <a:p>
            <a:pPr marL="0" indent="0">
              <a:buNone/>
            </a:pPr>
            <a:br>
              <a:rPr kumimoji="0" lang="nl-NL" altLang="nl-NL" sz="16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br>
            <a:r>
              <a:rPr kumimoji="0" lang="nl-NL" altLang="nl-NL" sz="1600" b="1"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3"/>
              </a:rPr>
              <a:t>Link:  BMI berekenen | Voedingscentrum</a:t>
            </a:r>
            <a:endParaRPr kumimoji="0" lang="nl-NL" altLang="nl-NL" sz="1050" b="1" i="0" u="none" strike="noStrike" cap="none" normalizeH="0" baseline="0" dirty="0">
              <a:ln>
                <a:noFill/>
              </a:ln>
              <a:solidFill>
                <a:schemeClr val="tx1"/>
              </a:solidFill>
              <a:effectLst/>
              <a:latin typeface="Arial" panose="020B0604020202020204" pitchFamily="34" charset="0"/>
            </a:endParaRPr>
          </a:p>
        </p:txBody>
      </p:sp>
      <p:sp>
        <p:nvSpPr>
          <p:cNvPr id="4" name="Tekstvak 3">
            <a:extLst>
              <a:ext uri="{FF2B5EF4-FFF2-40B4-BE49-F238E27FC236}">
                <a16:creationId xmlns:a16="http://schemas.microsoft.com/office/drawing/2014/main" id="{9B6E6B46-CD18-43FF-91CB-ECFEF9BD49AC}"/>
              </a:ext>
            </a:extLst>
          </p:cNvPr>
          <p:cNvSpPr txBox="1"/>
          <p:nvPr/>
        </p:nvSpPr>
        <p:spPr>
          <a:xfrm>
            <a:off x="254762" y="301757"/>
            <a:ext cx="8130113" cy="523220"/>
          </a:xfrm>
          <a:prstGeom prst="rect">
            <a:avLst/>
          </a:prstGeom>
          <a:noFill/>
        </p:spPr>
        <p:txBody>
          <a:bodyPr wrap="square" rtlCol="0">
            <a:spAutoFit/>
          </a:bodyPr>
          <a:lstStyle/>
          <a:p>
            <a:r>
              <a:rPr lang="nl-NL" sz="2800" b="1" dirty="0"/>
              <a:t>BELANGRIJKE VOORINFORMATIE TOPICS</a:t>
            </a:r>
          </a:p>
        </p:txBody>
      </p:sp>
      <p:graphicFrame>
        <p:nvGraphicFramePr>
          <p:cNvPr id="10" name="Tabel 9">
            <a:extLst>
              <a:ext uri="{FF2B5EF4-FFF2-40B4-BE49-F238E27FC236}">
                <a16:creationId xmlns:a16="http://schemas.microsoft.com/office/drawing/2014/main" id="{46DC7AD6-F8F8-B728-D3C5-64F174E0ED3A}"/>
              </a:ext>
            </a:extLst>
          </p:cNvPr>
          <p:cNvGraphicFramePr>
            <a:graphicFrameLocks noGrp="1"/>
          </p:cNvGraphicFramePr>
          <p:nvPr>
            <p:extLst>
              <p:ext uri="{D42A27DB-BD31-4B8C-83A1-F6EECF244321}">
                <p14:modId xmlns:p14="http://schemas.microsoft.com/office/powerpoint/2010/main" val="27630411"/>
              </p:ext>
            </p:extLst>
          </p:nvPr>
        </p:nvGraphicFramePr>
        <p:xfrm>
          <a:off x="254762" y="1620548"/>
          <a:ext cx="6324893" cy="2592627"/>
        </p:xfrm>
        <a:graphic>
          <a:graphicData uri="http://schemas.openxmlformats.org/drawingml/2006/table">
            <a:tbl>
              <a:tblPr firstRow="1" firstCol="1" bandRow="1">
                <a:tableStyleId>{5C22544A-7EE6-4342-B048-85BDC9FD1C3A}</a:tableStyleId>
              </a:tblPr>
              <a:tblGrid>
                <a:gridCol w="2408873">
                  <a:extLst>
                    <a:ext uri="{9D8B030D-6E8A-4147-A177-3AD203B41FA5}">
                      <a16:colId xmlns:a16="http://schemas.microsoft.com/office/drawing/2014/main" val="2118739336"/>
                    </a:ext>
                  </a:extLst>
                </a:gridCol>
                <a:gridCol w="3916020">
                  <a:extLst>
                    <a:ext uri="{9D8B030D-6E8A-4147-A177-3AD203B41FA5}">
                      <a16:colId xmlns:a16="http://schemas.microsoft.com/office/drawing/2014/main" val="3669737817"/>
                    </a:ext>
                  </a:extLst>
                </a:gridCol>
              </a:tblGrid>
              <a:tr h="864207">
                <a:tc>
                  <a:txBody>
                    <a:bodyPr/>
                    <a:lstStyle/>
                    <a:p>
                      <a:r>
                        <a:rPr lang="nl-NL" sz="1600" dirty="0">
                          <a:effectLst/>
                          <a:latin typeface="Arial" panose="020B0604020202020204" pitchFamily="34" charset="0"/>
                          <a:cs typeface="Arial" panose="020B0604020202020204" pitchFamily="34" charset="0"/>
                        </a:rPr>
                        <a:t>BMI-grenzen 19-69 jaar</a:t>
                      </a:r>
                      <a:endParaRPr lang="nl-NL" sz="2400" dirty="0">
                        <a:effectLst/>
                        <a:latin typeface="Arial" panose="020B0604020202020204" pitchFamily="34" charset="0"/>
                        <a:cs typeface="Arial" panose="020B0604020202020204" pitchFamily="34" charset="0"/>
                      </a:endParaRPr>
                    </a:p>
                    <a:p>
                      <a:r>
                        <a:rPr lang="nl-NL" sz="1600" dirty="0">
                          <a:effectLst/>
                          <a:latin typeface="Arial" panose="020B0604020202020204" pitchFamily="34" charset="0"/>
                          <a:cs typeface="Arial" panose="020B0604020202020204" pitchFamily="34" charset="0"/>
                        </a:rPr>
                        <a:t> </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Betekenis</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8047853"/>
                  </a:ext>
                </a:extLst>
              </a:tr>
              <a:tr h="432105">
                <a:tc>
                  <a:txBody>
                    <a:bodyPr/>
                    <a:lstStyle/>
                    <a:p>
                      <a:r>
                        <a:rPr lang="nl-NL" sz="1600">
                          <a:effectLst/>
                          <a:latin typeface="Arial" panose="020B0604020202020204" pitchFamily="34" charset="0"/>
                          <a:cs typeface="Arial" panose="020B0604020202020204" pitchFamily="34" charset="0"/>
                        </a:rPr>
                        <a:t>Lager dan 18,5</a:t>
                      </a:r>
                      <a:endParaRPr lang="nl-NL"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Ondergewicht</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3359767"/>
                  </a:ext>
                </a:extLst>
              </a:tr>
              <a:tr h="432105">
                <a:tc>
                  <a:txBody>
                    <a:bodyPr/>
                    <a:lstStyle/>
                    <a:p>
                      <a:r>
                        <a:rPr lang="nl-NL" sz="1600" dirty="0">
                          <a:effectLst/>
                          <a:latin typeface="Arial" panose="020B0604020202020204" pitchFamily="34" charset="0"/>
                          <a:cs typeface="Arial" panose="020B0604020202020204" pitchFamily="34" charset="0"/>
                        </a:rPr>
                        <a:t>Vanaf 18,5-25</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a:effectLst/>
                          <a:latin typeface="Arial" panose="020B0604020202020204" pitchFamily="34" charset="0"/>
                          <a:cs typeface="Arial" panose="020B0604020202020204" pitchFamily="34" charset="0"/>
                        </a:rPr>
                        <a:t>Gezond gewicht</a:t>
                      </a:r>
                      <a:endParaRPr lang="nl-NL"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1012135"/>
                  </a:ext>
                </a:extLst>
              </a:tr>
              <a:tr h="432105">
                <a:tc>
                  <a:txBody>
                    <a:bodyPr/>
                    <a:lstStyle/>
                    <a:p>
                      <a:r>
                        <a:rPr lang="nl-NL" sz="1600">
                          <a:effectLst/>
                          <a:latin typeface="Arial" panose="020B0604020202020204" pitchFamily="34" charset="0"/>
                          <a:cs typeface="Arial" panose="020B0604020202020204" pitchFamily="34" charset="0"/>
                        </a:rPr>
                        <a:t>Vanaf 25-30</a:t>
                      </a:r>
                      <a:endParaRPr lang="nl-NL"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Overgewicht</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7331359"/>
                  </a:ext>
                </a:extLst>
              </a:tr>
              <a:tr h="432105">
                <a:tc>
                  <a:txBody>
                    <a:bodyPr/>
                    <a:lstStyle/>
                    <a:p>
                      <a:r>
                        <a:rPr lang="nl-NL" sz="1600" dirty="0">
                          <a:effectLst/>
                          <a:latin typeface="Arial" panose="020B0604020202020204" pitchFamily="34" charset="0"/>
                          <a:cs typeface="Arial" panose="020B0604020202020204" pitchFamily="34" charset="0"/>
                        </a:rPr>
                        <a:t>30 en hoger</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latin typeface="Arial" panose="020B0604020202020204" pitchFamily="34" charset="0"/>
                          <a:cs typeface="Arial" panose="020B0604020202020204" pitchFamily="34" charset="0"/>
                        </a:rPr>
                        <a:t>Ernstig overgewicht (obesitas)</a:t>
                      </a:r>
                      <a:endParaRPr lang="nl-NL"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5361301"/>
                  </a:ext>
                </a:extLst>
              </a:tr>
            </a:tbl>
          </a:graphicData>
        </a:graphic>
      </p:graphicFrame>
      <p:graphicFrame>
        <p:nvGraphicFramePr>
          <p:cNvPr id="11" name="Tabel 10">
            <a:extLst>
              <a:ext uri="{FF2B5EF4-FFF2-40B4-BE49-F238E27FC236}">
                <a16:creationId xmlns:a16="http://schemas.microsoft.com/office/drawing/2014/main" id="{137AEEC3-4BCE-E868-8CBE-91A4838ADA4D}"/>
              </a:ext>
            </a:extLst>
          </p:cNvPr>
          <p:cNvGraphicFramePr>
            <a:graphicFrameLocks noGrp="1"/>
          </p:cNvGraphicFramePr>
          <p:nvPr>
            <p:extLst>
              <p:ext uri="{D42A27DB-BD31-4B8C-83A1-F6EECF244321}">
                <p14:modId xmlns:p14="http://schemas.microsoft.com/office/powerpoint/2010/main" val="1271374246"/>
              </p:ext>
            </p:extLst>
          </p:nvPr>
        </p:nvGraphicFramePr>
        <p:xfrm>
          <a:off x="254762" y="4302956"/>
          <a:ext cx="7782584" cy="1831340"/>
        </p:xfrm>
        <a:graphic>
          <a:graphicData uri="http://schemas.openxmlformats.org/drawingml/2006/table">
            <a:tbl>
              <a:tblPr firstRow="1" firstCol="1" bandRow="1">
                <a:tableStyleId>{5C22544A-7EE6-4342-B048-85BDC9FD1C3A}</a:tableStyleId>
              </a:tblPr>
              <a:tblGrid>
                <a:gridCol w="2616978">
                  <a:extLst>
                    <a:ext uri="{9D8B030D-6E8A-4147-A177-3AD203B41FA5}">
                      <a16:colId xmlns:a16="http://schemas.microsoft.com/office/drawing/2014/main" val="1283584388"/>
                    </a:ext>
                  </a:extLst>
                </a:gridCol>
                <a:gridCol w="2578300">
                  <a:extLst>
                    <a:ext uri="{9D8B030D-6E8A-4147-A177-3AD203B41FA5}">
                      <a16:colId xmlns:a16="http://schemas.microsoft.com/office/drawing/2014/main" val="1608415328"/>
                    </a:ext>
                  </a:extLst>
                </a:gridCol>
                <a:gridCol w="2587306">
                  <a:extLst>
                    <a:ext uri="{9D8B030D-6E8A-4147-A177-3AD203B41FA5}">
                      <a16:colId xmlns:a16="http://schemas.microsoft.com/office/drawing/2014/main" val="1983198371"/>
                    </a:ext>
                  </a:extLst>
                </a:gridCol>
              </a:tblGrid>
              <a:tr h="408242">
                <a:tc>
                  <a:txBody>
                    <a:bodyPr/>
                    <a:lstStyle/>
                    <a:p>
                      <a:r>
                        <a:rPr lang="nl-NL" sz="1800" dirty="0">
                          <a:effectLst/>
                        </a:rPr>
                        <a:t>19-69 jaar</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a:effectLst/>
                        </a:rPr>
                        <a:t>Mannen middelomtrek</a:t>
                      </a:r>
                      <a:endParaRPr lang="nl-NL" sz="280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Vrouwen middelomtrek</a:t>
                      </a:r>
                      <a:endParaRPr lang="nl-NL"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4484170"/>
                  </a:ext>
                </a:extLst>
              </a:tr>
              <a:tr h="408242">
                <a:tc>
                  <a:txBody>
                    <a:bodyPr/>
                    <a:lstStyle/>
                    <a:p>
                      <a:r>
                        <a:rPr lang="nl-NL" sz="1800" dirty="0">
                          <a:effectLst/>
                        </a:rPr>
                        <a:t>Gezond</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a:effectLst/>
                        </a:rPr>
                        <a:t>Minder dan 94 cm</a:t>
                      </a:r>
                      <a:endParaRPr lang="nl-NL" sz="2800">
                        <a:effectLst/>
                        <a:latin typeface="Calibri" panose="020F0502020204030204" pitchFamily="34" charset="0"/>
                        <a:ea typeface="Calibri" panose="020F0502020204030204" pitchFamily="34" charset="0"/>
                      </a:endParaRPr>
                    </a:p>
                  </a:txBody>
                  <a:tcPr marL="68580" marR="68580" marT="0" marB="0"/>
                </a:tc>
                <a:tc>
                  <a:txBody>
                    <a:bodyPr/>
                    <a:lstStyle/>
                    <a:p>
                      <a:r>
                        <a:rPr lang="nl-NL" sz="1800">
                          <a:effectLst/>
                        </a:rPr>
                        <a:t>Minder dan 80 cm</a:t>
                      </a:r>
                      <a:endParaRPr lang="nl-NL"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43419852"/>
                  </a:ext>
                </a:extLst>
              </a:tr>
              <a:tr h="466216">
                <a:tc>
                  <a:txBody>
                    <a:bodyPr/>
                    <a:lstStyle/>
                    <a:p>
                      <a:r>
                        <a:rPr lang="nl-NL" sz="1800">
                          <a:effectLst/>
                        </a:rPr>
                        <a:t>Verhoogd</a:t>
                      </a:r>
                      <a:endParaRPr lang="nl-NL" sz="280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Tussen 94-102 cm</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Tussen 80-88 cm</a:t>
                      </a:r>
                      <a:endParaRPr lang="nl-NL"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53723166"/>
                  </a:ext>
                </a:extLst>
              </a:tr>
              <a:tr h="408242">
                <a:tc>
                  <a:txBody>
                    <a:bodyPr/>
                    <a:lstStyle/>
                    <a:p>
                      <a:r>
                        <a:rPr lang="nl-NL" sz="1800" dirty="0">
                          <a:effectLst/>
                        </a:rPr>
                        <a:t>Te hoog</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Meer dan 102 cm</a:t>
                      </a:r>
                      <a:endParaRPr lang="nl-NL" sz="2800" dirty="0">
                        <a:effectLst/>
                        <a:latin typeface="Calibri" panose="020F0502020204030204" pitchFamily="34" charset="0"/>
                        <a:ea typeface="Calibri" panose="020F0502020204030204" pitchFamily="34" charset="0"/>
                      </a:endParaRPr>
                    </a:p>
                  </a:txBody>
                  <a:tcPr marL="68580" marR="68580" marT="0" marB="0"/>
                </a:tc>
                <a:tc>
                  <a:txBody>
                    <a:bodyPr/>
                    <a:lstStyle/>
                    <a:p>
                      <a:r>
                        <a:rPr lang="nl-NL" sz="1800" dirty="0">
                          <a:effectLst/>
                        </a:rPr>
                        <a:t>Meer dan 88 cm</a:t>
                      </a:r>
                      <a:endParaRPr lang="nl-NL"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04560462"/>
                  </a:ext>
                </a:extLst>
              </a:tr>
            </a:tbl>
          </a:graphicData>
        </a:graphic>
      </p:graphicFrame>
      <p:sp>
        <p:nvSpPr>
          <p:cNvPr id="12" name="Rectangle 2">
            <a:extLst>
              <a:ext uri="{FF2B5EF4-FFF2-40B4-BE49-F238E27FC236}">
                <a16:creationId xmlns:a16="http://schemas.microsoft.com/office/drawing/2014/main" id="{7B165FB9-119C-1B4C-9F69-C23A52A69942}"/>
              </a:ext>
            </a:extLst>
          </p:cNvPr>
          <p:cNvSpPr>
            <a:spLocks noChangeArrowheads="1"/>
          </p:cNvSpPr>
          <p:nvPr/>
        </p:nvSpPr>
        <p:spPr bwMode="auto">
          <a:xfrm>
            <a:off x="540977" y="275511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p:txBody>
      </p:sp>
      <p:pic>
        <p:nvPicPr>
          <p:cNvPr id="9" name="Tijdelijke aanduiding voor inhoud 4">
            <a:extLst>
              <a:ext uri="{FF2B5EF4-FFF2-40B4-BE49-F238E27FC236}">
                <a16:creationId xmlns:a16="http://schemas.microsoft.com/office/drawing/2014/main" id="{04E8FA45-00A6-9EB1-7AB5-D28A1803F5BE}"/>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06373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AD4ECC95-6C94-48F9-92C5-8C4F057AAAD5}"/>
              </a:ext>
            </a:extLst>
          </p:cNvPr>
          <p:cNvSpPr txBox="1"/>
          <p:nvPr/>
        </p:nvSpPr>
        <p:spPr>
          <a:xfrm>
            <a:off x="666215" y="963406"/>
            <a:ext cx="7028930" cy="5816977"/>
          </a:xfrm>
          <a:prstGeom prst="rect">
            <a:avLst/>
          </a:prstGeom>
          <a:noFill/>
        </p:spPr>
        <p:txBody>
          <a:bodyPr wrap="square" rtlCol="0">
            <a:spAutoFit/>
          </a:bodyPr>
          <a:lstStyle/>
          <a:p>
            <a:pPr marL="0" indent="0">
              <a:buFont typeface="Arial" panose="020B0604020202020204" pitchFamily="34" charset="0"/>
              <a:buNone/>
            </a:pPr>
            <a:r>
              <a:rPr lang="nl-NL" sz="2000" b="1" u="sng" dirty="0">
                <a:cs typeface="Arial" panose="020B0604020202020204" pitchFamily="34" charset="0"/>
              </a:rPr>
              <a:t>Topics</a:t>
            </a:r>
            <a:r>
              <a:rPr lang="nl-NL" sz="2000" b="1" dirty="0">
                <a:cs typeface="Arial" panose="020B0604020202020204" pitchFamily="34" charset="0"/>
              </a:rPr>
              <a:t>:</a:t>
            </a:r>
          </a:p>
          <a:p>
            <a:pPr marL="0" indent="0">
              <a:buNone/>
            </a:pPr>
            <a:r>
              <a:rPr lang="nl-NL" sz="2000" b="1" dirty="0">
                <a:cs typeface="Arial" panose="020B0604020202020204" pitchFamily="34" charset="0"/>
              </a:rPr>
              <a:t>Alcohol</a:t>
            </a:r>
          </a:p>
          <a:p>
            <a:pPr marL="0" indent="0">
              <a:buNone/>
            </a:pPr>
            <a:r>
              <a:rPr lang="nl-NL" sz="2000" b="1" dirty="0">
                <a:cs typeface="Arial" panose="020B0604020202020204" pitchFamily="34" charset="0"/>
              </a:rPr>
              <a:t>Roken</a:t>
            </a:r>
            <a:br>
              <a:rPr lang="nl-NL" sz="2000" b="1" dirty="0">
                <a:cs typeface="Arial" panose="020B0604020202020204" pitchFamily="34" charset="0"/>
              </a:rPr>
            </a:br>
            <a:endParaRPr lang="nl-NL" sz="2000" dirty="0">
              <a:effectLst/>
              <a:ea typeface="Calibri" panose="020F0502020204030204" pitchFamily="34" charset="0"/>
            </a:endParaRPr>
          </a:p>
          <a:p>
            <a:r>
              <a:rPr lang="nl-NL" sz="2000" dirty="0">
                <a:effectLst/>
                <a:ea typeface="Calibri" panose="020F0502020204030204" pitchFamily="34" charset="0"/>
                <a:cs typeface="Arial" panose="020B0604020202020204" pitchFamily="34" charset="0"/>
              </a:rPr>
              <a:t>Er wordt naar leeftijd gevraagd vanwege de wet dat jongeren geen middelen mogen kopen voor hun 18</a:t>
            </a:r>
            <a:r>
              <a:rPr lang="nl-NL" sz="2000" baseline="30000" dirty="0">
                <a:effectLst/>
                <a:ea typeface="Calibri" panose="020F0502020204030204" pitchFamily="34" charset="0"/>
                <a:cs typeface="Arial" panose="020B0604020202020204" pitchFamily="34" charset="0"/>
              </a:rPr>
              <a:t>e</a:t>
            </a:r>
            <a:r>
              <a:rPr lang="nl-NL" sz="2000" dirty="0">
                <a:effectLst/>
                <a:ea typeface="Calibri" panose="020F0502020204030204" pitchFamily="34" charset="0"/>
                <a:cs typeface="Arial" panose="020B0604020202020204" pitchFamily="34" charset="0"/>
              </a:rPr>
              <a:t> levensjaar. Dit is naast een wettelijk voorschrift ook een norm (NIX18). Immers huidige inzichten laten zien dat er gezondheidsschade is wanneer jongeren middelen gebruiken. </a:t>
            </a:r>
          </a:p>
          <a:p>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Op alcoholinfo.nl, rokeninfo.nl staat veel informatie.</a:t>
            </a:r>
          </a:p>
          <a:p>
            <a:r>
              <a:rPr lang="nl-NL" sz="2000" dirty="0">
                <a:effectLst/>
                <a:ea typeface="Calibri" panose="020F0502020204030204" pitchFamily="34" charset="0"/>
                <a:cs typeface="Arial" panose="020B0604020202020204" pitchFamily="34" charset="0"/>
              </a:rPr>
              <a:t>Speciaal </a:t>
            </a:r>
            <a:r>
              <a:rPr lang="nl-NL" sz="2000" dirty="0">
                <a:ea typeface="Calibri" panose="020F0502020204030204" pitchFamily="34" charset="0"/>
                <a:cs typeface="Arial" panose="020B0604020202020204" pitchFamily="34" charset="0"/>
              </a:rPr>
              <a:t>voor jongeren op het mbo is er een stoppen met roken app ontwikkeld genaamd </a:t>
            </a:r>
            <a:r>
              <a:rPr lang="nl-NL" sz="2000" dirty="0" err="1">
                <a:ea typeface="Calibri" panose="020F0502020204030204" pitchFamily="34" charset="0"/>
                <a:cs typeface="Arial" panose="020B0604020202020204" pitchFamily="34" charset="0"/>
                <a:hlinkClick r:id="rId3"/>
              </a:rPr>
              <a:t>Quiddy</a:t>
            </a:r>
            <a:endParaRPr lang="nl-NL" sz="2000" dirty="0">
              <a:cs typeface="Arial" panose="020B0604020202020204" pitchFamily="34" charset="0"/>
            </a:endParaRPr>
          </a:p>
          <a:p>
            <a:endParaRPr lang="nl-NL" sz="2000" dirty="0"/>
          </a:p>
          <a:p>
            <a:endParaRPr lang="nl-NL" dirty="0"/>
          </a:p>
          <a:p>
            <a:endParaRPr lang="nl-NL" dirty="0"/>
          </a:p>
          <a:p>
            <a:endParaRPr lang="nl-NL" dirty="0"/>
          </a:p>
          <a:p>
            <a:endParaRPr lang="nl-NL" dirty="0"/>
          </a:p>
        </p:txBody>
      </p:sp>
      <p:sp>
        <p:nvSpPr>
          <p:cNvPr id="10" name="Tekstvak 9">
            <a:extLst>
              <a:ext uri="{FF2B5EF4-FFF2-40B4-BE49-F238E27FC236}">
                <a16:creationId xmlns:a16="http://schemas.microsoft.com/office/drawing/2014/main" id="{64AB8CE2-2C06-0C13-9A0A-B9AD8711BAD4}"/>
              </a:ext>
            </a:extLst>
          </p:cNvPr>
          <p:cNvSpPr txBox="1"/>
          <p:nvPr/>
        </p:nvSpPr>
        <p:spPr>
          <a:xfrm>
            <a:off x="666215" y="250173"/>
            <a:ext cx="8130113" cy="523220"/>
          </a:xfrm>
          <a:prstGeom prst="rect">
            <a:avLst/>
          </a:prstGeom>
          <a:noFill/>
        </p:spPr>
        <p:txBody>
          <a:bodyPr wrap="square" rtlCol="0">
            <a:spAutoFit/>
          </a:bodyPr>
          <a:lstStyle/>
          <a:p>
            <a:r>
              <a:rPr lang="nl-NL" sz="2800" b="1" dirty="0"/>
              <a:t>Belangrijke voorinformatie topics</a:t>
            </a:r>
          </a:p>
        </p:txBody>
      </p:sp>
      <p:pic>
        <p:nvPicPr>
          <p:cNvPr id="6" name="Tijdelijke aanduiding voor inhoud 4">
            <a:extLst>
              <a:ext uri="{FF2B5EF4-FFF2-40B4-BE49-F238E27FC236}">
                <a16:creationId xmlns:a16="http://schemas.microsoft.com/office/drawing/2014/main" id="{3EB4B37B-A201-7518-55AA-39488226E8CD}"/>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066134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521836" y="1179974"/>
            <a:ext cx="7719796" cy="5834437"/>
          </a:xfrm>
        </p:spPr>
        <p:txBody>
          <a:bodyPr>
            <a:normAutofit fontScale="25000" lnSpcReduction="20000"/>
          </a:bodyPr>
          <a:lstStyle/>
          <a:p>
            <a:pPr marL="0" indent="0">
              <a:buFont typeface="Arial" panose="020B0604020202020204" pitchFamily="34" charset="0"/>
              <a:buNone/>
            </a:pPr>
            <a:r>
              <a:rPr lang="nl-NL" sz="8000" b="1" dirty="0">
                <a:cs typeface="Arial" panose="020B0604020202020204" pitchFamily="34" charset="0"/>
              </a:rPr>
              <a:t>Topic:</a:t>
            </a:r>
          </a:p>
          <a:p>
            <a:pPr marL="0" indent="0">
              <a:buNone/>
            </a:pPr>
            <a:r>
              <a:rPr lang="nl-NL" sz="8000" b="1" dirty="0">
                <a:cs typeface="Arial" panose="020B0604020202020204" pitchFamily="34" charset="0"/>
              </a:rPr>
              <a:t>Seksualiteit</a:t>
            </a:r>
          </a:p>
          <a:p>
            <a:pPr marL="0" indent="0">
              <a:buNone/>
            </a:pPr>
            <a:endParaRPr lang="nl-NL" sz="8000" b="1" dirty="0">
              <a:cs typeface="Arial" panose="020B0604020202020204" pitchFamily="34" charset="0"/>
            </a:endParaRPr>
          </a:p>
          <a:p>
            <a:pPr marL="0" indent="0">
              <a:lnSpc>
                <a:spcPct val="105000"/>
              </a:lnSpc>
              <a:spcAft>
                <a:spcPts val="800"/>
              </a:spcAft>
              <a:buNone/>
            </a:pPr>
            <a:r>
              <a:rPr lang="nl-NL" sz="8000" dirty="0">
                <a:effectLst/>
                <a:ea typeface="Times New Roman" panose="02020603050405020304" pitchFamily="18" charset="0"/>
              </a:rPr>
              <a:t>Zorg dat je op een plek zit waar je je veilig voelt en de vragenlijst goed kunt invullen. </a:t>
            </a:r>
            <a:r>
              <a:rPr lang="nl-NL" sz="8000" dirty="0">
                <a:ea typeface="Times New Roman" panose="02020603050405020304" pitchFamily="18" charset="0"/>
              </a:rPr>
              <a:t>(</a:t>
            </a:r>
            <a:r>
              <a:rPr lang="nl-NL" sz="8000" dirty="0">
                <a:effectLst/>
                <a:ea typeface="Times New Roman" panose="02020603050405020304" pitchFamily="18" charset="0"/>
              </a:rPr>
              <a:t>Er worden persoonlijke vragen gesteld, dus voldoende privacy is belangrijk.)</a:t>
            </a:r>
            <a:endParaRPr lang="nl-NL" sz="8000" dirty="0">
              <a:ea typeface="Times New Roman" panose="02020603050405020304" pitchFamily="18" charset="0"/>
            </a:endParaRPr>
          </a:p>
          <a:p>
            <a:pPr marL="0" indent="0">
              <a:lnSpc>
                <a:spcPct val="105000"/>
              </a:lnSpc>
              <a:spcAft>
                <a:spcPts val="800"/>
              </a:spcAft>
              <a:buNone/>
            </a:pPr>
            <a:r>
              <a:rPr lang="nl-NL" sz="8000" dirty="0">
                <a:effectLst/>
                <a:ea typeface="Calibri" panose="020F0502020204030204" pitchFamily="34" charset="0"/>
              </a:rPr>
              <a:t>In deze test worden een aantal persoonlijke vragen gesteld, bijvoorbeeld naar leeftijd en geslacht, maar ook of je wel eens seks hebt gehad. Deze vragen worden gesteld zodat jij adviezen en vragen krijgt die het beste bij jouw situatie passen. Wil je een vraag niet invullen? Vul dan in “dat wil ik niet zeggen”.</a:t>
            </a:r>
          </a:p>
          <a:p>
            <a:pPr marL="0" lvl="0" indent="0">
              <a:buNone/>
              <a:tabLst>
                <a:tab pos="457200" algn="l"/>
              </a:tabLst>
            </a:pPr>
            <a:r>
              <a:rPr lang="nl-NL" sz="8000" dirty="0">
                <a:effectLst/>
                <a:ea typeface="Times New Roman" panose="02020603050405020304" pitchFamily="18" charset="0"/>
                <a:cs typeface="Times New Roman" panose="02020603050405020304" pitchFamily="18" charset="0"/>
              </a:rPr>
              <a:t>Link: </a:t>
            </a:r>
            <a:r>
              <a:rPr lang="nl-NL" sz="8000" u="sng" dirty="0">
                <a:solidFill>
                  <a:srgbClr val="0563C1"/>
                </a:solidFill>
                <a:effectLst/>
                <a:ea typeface="Calibri" panose="020F0502020204030204" pitchFamily="34" charset="0"/>
                <a:hlinkClick r:id="rId3"/>
              </a:rPr>
              <a:t>www.sense.info</a:t>
            </a:r>
            <a:endParaRPr lang="nl-NL" sz="8000" u="sng" dirty="0">
              <a:solidFill>
                <a:srgbClr val="0563C1"/>
              </a:solidFill>
              <a:effectLst/>
              <a:ea typeface="Calibri" panose="020F0502020204030204" pitchFamily="34" charset="0"/>
            </a:endParaRPr>
          </a:p>
          <a:p>
            <a:pPr marL="0" lvl="0" indent="0">
              <a:buNone/>
              <a:tabLst>
                <a:tab pos="457200" algn="l"/>
              </a:tabLst>
            </a:pPr>
            <a:r>
              <a:rPr lang="nl-NL" sz="8000" dirty="0">
                <a:ea typeface="Calibri" panose="020F0502020204030204" pitchFamily="34" charset="0"/>
              </a:rPr>
              <a:t>E</a:t>
            </a:r>
            <a:r>
              <a:rPr lang="nl-NL" sz="8000" dirty="0">
                <a:effectLst/>
                <a:ea typeface="Calibri" panose="020F0502020204030204" pitchFamily="34" charset="0"/>
              </a:rPr>
              <a:t>en website met betrouwbare informatie, waar je terecht kunt met al je vragen over seks.</a:t>
            </a:r>
          </a:p>
          <a:p>
            <a:pPr marL="0" indent="0">
              <a:buNone/>
            </a:pPr>
            <a:endParaRPr lang="nl-NL" sz="8000" b="1" dirty="0">
              <a:cs typeface="Arial" panose="020B0604020202020204" pitchFamily="34" charset="0"/>
            </a:endParaRPr>
          </a:p>
          <a:p>
            <a:pPr marL="0" indent="0">
              <a:buNone/>
            </a:pPr>
            <a:endParaRPr lang="nl-NL" sz="2400" b="1" dirty="0">
              <a:cs typeface="Arial" panose="020B0604020202020204" pitchFamily="34" charset="0"/>
            </a:endParaRPr>
          </a:p>
        </p:txBody>
      </p:sp>
      <p:sp>
        <p:nvSpPr>
          <p:cNvPr id="4" name="Tekstvak 3">
            <a:extLst>
              <a:ext uri="{FF2B5EF4-FFF2-40B4-BE49-F238E27FC236}">
                <a16:creationId xmlns:a16="http://schemas.microsoft.com/office/drawing/2014/main" id="{9B6E6B46-CD18-43FF-91CB-ECFEF9BD49AC}"/>
              </a:ext>
            </a:extLst>
          </p:cNvPr>
          <p:cNvSpPr txBox="1"/>
          <p:nvPr/>
        </p:nvSpPr>
        <p:spPr>
          <a:xfrm>
            <a:off x="521836" y="334393"/>
            <a:ext cx="8130113" cy="523220"/>
          </a:xfrm>
          <a:prstGeom prst="rect">
            <a:avLst/>
          </a:prstGeom>
          <a:noFill/>
        </p:spPr>
        <p:txBody>
          <a:bodyPr wrap="square" rtlCol="0">
            <a:spAutoFit/>
          </a:bodyPr>
          <a:lstStyle/>
          <a:p>
            <a:r>
              <a:rPr lang="nl-NL" sz="2800" b="1" dirty="0"/>
              <a:t>Belangrijke voorinformatie topics</a:t>
            </a:r>
          </a:p>
        </p:txBody>
      </p:sp>
      <p:pic>
        <p:nvPicPr>
          <p:cNvPr id="6" name="Tijdelijke aanduiding voor inhoud 4">
            <a:extLst>
              <a:ext uri="{FF2B5EF4-FFF2-40B4-BE49-F238E27FC236}">
                <a16:creationId xmlns:a16="http://schemas.microsoft.com/office/drawing/2014/main" id="{6CBCCD88-A272-F795-BABF-AF5DA3E8C2C3}"/>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63396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2170CDFD-5015-AD5D-0783-90B2EC9B17A8}"/>
              </a:ext>
            </a:extLst>
          </p:cNvPr>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BC49731C-3787-42F4-90FD-718EDB621E2B}"/>
              </a:ext>
            </a:extLst>
          </p:cNvPr>
          <p:cNvSpPr txBox="1"/>
          <p:nvPr/>
        </p:nvSpPr>
        <p:spPr>
          <a:xfrm>
            <a:off x="572083" y="774272"/>
            <a:ext cx="7440949" cy="8679299"/>
          </a:xfrm>
          <a:prstGeom prst="rect">
            <a:avLst/>
          </a:prstGeom>
          <a:noFill/>
        </p:spPr>
        <p:txBody>
          <a:bodyPr wrap="square" rtlCol="0">
            <a:spAutoFit/>
          </a:bodyPr>
          <a:lstStyle/>
          <a:p>
            <a:pPr marL="0" indent="0">
              <a:buFont typeface="Arial" panose="020B0604020202020204" pitchFamily="34" charset="0"/>
              <a:buNone/>
            </a:pPr>
            <a:r>
              <a:rPr lang="nl-NL" sz="2000" b="1" dirty="0">
                <a:cs typeface="Arial" panose="020B0604020202020204" pitchFamily="34" charset="0"/>
              </a:rPr>
              <a:t>Topic:</a:t>
            </a:r>
          </a:p>
          <a:p>
            <a:pPr marL="0" indent="0">
              <a:buNone/>
            </a:pPr>
            <a:r>
              <a:rPr lang="nl-NL" sz="2000" b="1" dirty="0">
                <a:cs typeface="Arial" panose="020B0604020202020204" pitchFamily="34" charset="0"/>
              </a:rPr>
              <a:t>Angst en Somberheid</a:t>
            </a:r>
          </a:p>
          <a:p>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Sommige vragen die we stellen </a:t>
            </a:r>
            <a:r>
              <a:rPr lang="nl-NL" sz="2000" dirty="0">
                <a:ea typeface="Calibri" panose="020F0502020204030204" pitchFamily="34" charset="0"/>
                <a:cs typeface="Arial" panose="020B0604020202020204" pitchFamily="34" charset="0"/>
              </a:rPr>
              <a:t>liggen gevoelig. </a:t>
            </a:r>
            <a:r>
              <a:rPr lang="nl-NL" sz="2000" dirty="0">
                <a:effectLst/>
                <a:ea typeface="Calibri" panose="020F0502020204030204" pitchFamily="34" charset="0"/>
                <a:cs typeface="Arial" panose="020B0604020202020204" pitchFamily="34" charset="0"/>
              </a:rPr>
              <a:t>Deze vragen worden gesteld, omdat we weten dat mensen met deze gedachten kunnen rondlopen. Ook kan het zijn wanneer je deze gedachten hebt, dat je het idee hebt dat je de enige bent of dat hulp niet zal helpen. Het is belangrijk dat dit onderwerp bespreekbaar is.</a:t>
            </a:r>
          </a:p>
          <a:p>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Er zijn geen normen over wat normaal is in de populatie. </a:t>
            </a:r>
            <a:r>
              <a:rPr lang="nl-NL" sz="2000" dirty="0">
                <a:ea typeface="Calibri" panose="020F0502020204030204" pitchFamily="34" charset="0"/>
                <a:cs typeface="Arial" panose="020B0604020202020204" pitchFamily="34" charset="0"/>
              </a:rPr>
              <a:t>Check dit voor jezelf, wat voor jou nog ok voelt en wat niet. Ervaar je bij meerdere topics dat ze je energie en levensplezier omlaag halen, dan kan het zinvol zijn tijdig iemand in vertrouwen te nemen en te kijken welke topic je kan aanpakken. </a:t>
            </a:r>
            <a:endParaRPr lang="nl-NL" sz="2000" dirty="0">
              <a:effectLst/>
              <a:ea typeface="Calibri" panose="020F0502020204030204" pitchFamily="34" charset="0"/>
              <a:cs typeface="Arial" panose="020B0604020202020204" pitchFamily="34" charset="0"/>
            </a:endParaRPr>
          </a:p>
          <a:p>
            <a:r>
              <a:rPr lang="nl-NL" sz="2000" dirty="0">
                <a:effectLst/>
                <a:ea typeface="Calibri" panose="020F0502020204030204" pitchFamily="34" charset="0"/>
                <a:cs typeface="Arial" panose="020B0604020202020204" pitchFamily="34" charset="0"/>
              </a:rPr>
              <a:t> </a:t>
            </a:r>
          </a:p>
          <a:p>
            <a:r>
              <a:rPr lang="nl-NL" sz="2000" u="sng" dirty="0">
                <a:solidFill>
                  <a:srgbClr val="0563C1"/>
                </a:solidFill>
                <a:effectLst/>
                <a:ea typeface="Calibri" panose="020F0502020204030204" pitchFamily="34" charset="0"/>
                <a:cs typeface="Arial" panose="020B0604020202020204" pitchFamily="34" charset="0"/>
                <a:hlinkClick r:id="rId3"/>
              </a:rPr>
              <a:t>Links: www.113.nl</a:t>
            </a:r>
            <a:r>
              <a:rPr lang="nl-NL" sz="2000" dirty="0">
                <a:effectLst/>
                <a:ea typeface="Calibri" panose="020F0502020204030204" pitchFamily="34" charset="0"/>
                <a:cs typeface="Arial" panose="020B0604020202020204" pitchFamily="34" charset="0"/>
              </a:rPr>
              <a:t> (hulplijn voor studenten met gedachten aan suïcide)</a:t>
            </a:r>
          </a:p>
          <a:p>
            <a:r>
              <a:rPr lang="nl-NL" sz="2000" dirty="0">
                <a:effectLst/>
                <a:ea typeface="Calibri" panose="020F0502020204030204" pitchFamily="34" charset="0"/>
                <a:cs typeface="Arial" panose="020B0604020202020204" pitchFamily="34" charset="0"/>
              </a:rPr>
              <a:t> </a:t>
            </a:r>
          </a:p>
          <a:p>
            <a:r>
              <a:rPr lang="nl-NL" sz="2000" dirty="0">
                <a:effectLst/>
                <a:ea typeface="Calibri" panose="020F0502020204030204" pitchFamily="34" charset="0"/>
              </a:rPr>
              <a:t> </a:t>
            </a:r>
          </a:p>
          <a:p>
            <a:endParaRPr lang="nl-NL" sz="2000" dirty="0"/>
          </a:p>
          <a:p>
            <a:endParaRPr lang="nl-NL" sz="2000" dirty="0"/>
          </a:p>
          <a:p>
            <a:endParaRPr lang="nl-NL" sz="2000" dirty="0"/>
          </a:p>
          <a:p>
            <a:endParaRPr lang="nl-NL" sz="2000" dirty="0"/>
          </a:p>
          <a:p>
            <a:endParaRPr lang="nl-NL" sz="2000" dirty="0"/>
          </a:p>
          <a:p>
            <a:endParaRPr lang="nl-NL" sz="2000" dirty="0"/>
          </a:p>
          <a:p>
            <a:endParaRPr lang="nl-NL" dirty="0"/>
          </a:p>
        </p:txBody>
      </p:sp>
      <p:sp>
        <p:nvSpPr>
          <p:cNvPr id="10" name="Tekstvak 9">
            <a:extLst>
              <a:ext uri="{FF2B5EF4-FFF2-40B4-BE49-F238E27FC236}">
                <a16:creationId xmlns:a16="http://schemas.microsoft.com/office/drawing/2014/main" id="{CABA4155-C329-4A5D-8C5F-F4B384085DFC}"/>
              </a:ext>
            </a:extLst>
          </p:cNvPr>
          <p:cNvSpPr txBox="1"/>
          <p:nvPr/>
        </p:nvSpPr>
        <p:spPr>
          <a:xfrm>
            <a:off x="1628741" y="226109"/>
            <a:ext cx="8130113" cy="523220"/>
          </a:xfrm>
          <a:prstGeom prst="rect">
            <a:avLst/>
          </a:prstGeom>
          <a:noFill/>
        </p:spPr>
        <p:txBody>
          <a:bodyPr wrap="square" rtlCol="0">
            <a:spAutoFit/>
          </a:bodyPr>
          <a:lstStyle/>
          <a:p>
            <a:r>
              <a:rPr lang="nl-NL" sz="2800" b="1" dirty="0"/>
              <a:t>Belangrijke voorinformatie topics</a:t>
            </a:r>
          </a:p>
        </p:txBody>
      </p:sp>
      <p:pic>
        <p:nvPicPr>
          <p:cNvPr id="6" name="Tijdelijke aanduiding voor inhoud 4">
            <a:extLst>
              <a:ext uri="{FF2B5EF4-FFF2-40B4-BE49-F238E27FC236}">
                <a16:creationId xmlns:a16="http://schemas.microsoft.com/office/drawing/2014/main" id="{B38A7069-AACF-632C-8F53-E509EF18B274}"/>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85184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686495" y="2597939"/>
            <a:ext cx="3654806" cy="3953002"/>
          </a:xfrm>
        </p:spPr>
        <p:txBody>
          <a:bodyPr anchor="t">
            <a:normAutofit/>
          </a:bodyPr>
          <a:lstStyle/>
          <a:p>
            <a:r>
              <a:rPr lang="en-US" sz="2400" dirty="0">
                <a:cs typeface="Arial" panose="020B0604020202020204" pitchFamily="34" charset="0"/>
              </a:rPr>
              <a:t>Rutgers</a:t>
            </a:r>
          </a:p>
          <a:p>
            <a:r>
              <a:rPr lang="en-US" sz="2400" dirty="0" err="1">
                <a:cs typeface="Arial" panose="020B0604020202020204" pitchFamily="34" charset="0"/>
              </a:rPr>
              <a:t>Kenniscentrum</a:t>
            </a:r>
            <a:r>
              <a:rPr lang="en-US" sz="2400" dirty="0">
                <a:cs typeface="Arial" panose="020B0604020202020204" pitchFamily="34" charset="0"/>
              </a:rPr>
              <a:t> Sport &amp; </a:t>
            </a:r>
            <a:r>
              <a:rPr lang="en-US" sz="2400" dirty="0" err="1">
                <a:cs typeface="Arial" panose="020B0604020202020204" pitchFamily="34" charset="0"/>
              </a:rPr>
              <a:t>Bewegen</a:t>
            </a:r>
            <a:endParaRPr lang="en-US" sz="2400" dirty="0">
              <a:cs typeface="Arial" panose="020B0604020202020204" pitchFamily="34" charset="0"/>
            </a:endParaRPr>
          </a:p>
          <a:p>
            <a:r>
              <a:rPr lang="en-US" sz="2400" dirty="0">
                <a:cs typeface="Arial" panose="020B0604020202020204" pitchFamily="34" charset="0"/>
              </a:rPr>
              <a:t>113 </a:t>
            </a:r>
            <a:r>
              <a:rPr lang="en-US" sz="2400" dirty="0" err="1">
                <a:cs typeface="Arial" panose="020B0604020202020204" pitchFamily="34" charset="0"/>
              </a:rPr>
              <a:t>Suïcidepreventie</a:t>
            </a:r>
            <a:endParaRPr lang="en-US" sz="2400" dirty="0">
              <a:cs typeface="Arial" panose="020B0604020202020204" pitchFamily="34" charset="0"/>
            </a:endParaRPr>
          </a:p>
          <a:p>
            <a:r>
              <a:rPr lang="en-US" sz="2400" dirty="0" err="1">
                <a:cs typeface="Arial" panose="020B0604020202020204" pitchFamily="34" charset="0"/>
              </a:rPr>
              <a:t>Trimbos</a:t>
            </a:r>
            <a:endParaRPr lang="en-US" sz="2400" dirty="0">
              <a:cs typeface="Arial" panose="020B0604020202020204" pitchFamily="34" charset="0"/>
            </a:endParaRPr>
          </a:p>
          <a:p>
            <a:r>
              <a:rPr lang="en-US" sz="2400" dirty="0" err="1">
                <a:cs typeface="Arial" panose="020B0604020202020204" pitchFamily="34" charset="0"/>
              </a:rPr>
              <a:t>Voedingscentrum</a:t>
            </a:r>
            <a:endParaRPr lang="en-US" sz="2400" dirty="0">
              <a:cs typeface="Arial" panose="020B0604020202020204" pitchFamily="34" charset="0"/>
            </a:endParaRPr>
          </a:p>
          <a:p>
            <a:r>
              <a:rPr lang="en-US" sz="2400" dirty="0" err="1">
                <a:cs typeface="Arial" panose="020B0604020202020204" pitchFamily="34" charset="0"/>
              </a:rPr>
              <a:t>Nibud</a:t>
            </a:r>
            <a:endParaRPr lang="en-US" sz="2400" dirty="0">
              <a:cs typeface="Arial" panose="020B0604020202020204" pitchFamily="34" charset="0"/>
            </a:endParaRPr>
          </a:p>
          <a:p>
            <a:r>
              <a:rPr lang="en-US" sz="2400" dirty="0">
                <a:cs typeface="Arial" panose="020B0604020202020204" pitchFamily="34" charset="0"/>
              </a:rPr>
              <a:t>Veiligheid.nl</a:t>
            </a:r>
          </a:p>
        </p:txBody>
      </p:sp>
      <p:pic>
        <p:nvPicPr>
          <p:cNvPr id="12" name="Afbeelding 11">
            <a:extLst>
              <a:ext uri="{FF2B5EF4-FFF2-40B4-BE49-F238E27FC236}">
                <a16:creationId xmlns:a16="http://schemas.microsoft.com/office/drawing/2014/main" id="{0126E581-9720-4D26-B0B1-76EE311C19D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862"/>
          <a:stretch/>
        </p:blipFill>
        <p:spPr>
          <a:xfrm>
            <a:off x="5852544" y="4018982"/>
            <a:ext cx="1998157" cy="2287364"/>
          </a:xfrm>
          <a:prstGeom prst="rect">
            <a:avLst/>
          </a:prstGeom>
        </p:spPr>
      </p:pic>
      <p:sp>
        <p:nvSpPr>
          <p:cNvPr id="2" name="Tekstvak 1"/>
          <p:cNvSpPr txBox="1"/>
          <p:nvPr/>
        </p:nvSpPr>
        <p:spPr>
          <a:xfrm>
            <a:off x="686494" y="1429960"/>
            <a:ext cx="8398041" cy="1569660"/>
          </a:xfrm>
          <a:prstGeom prst="rect">
            <a:avLst/>
          </a:prstGeom>
          <a:noFill/>
        </p:spPr>
        <p:txBody>
          <a:bodyPr wrap="square" rtlCol="0">
            <a:spAutoFit/>
          </a:bodyPr>
          <a:lstStyle/>
          <a:p>
            <a:r>
              <a:rPr lang="nl-NL" sz="2400" dirty="0">
                <a:cs typeface="Arial" panose="020B0604020202020204" pitchFamily="34" charset="0"/>
              </a:rPr>
              <a:t>De informatie en testen op TestJeLeefstijl.nl zijn gemaakt in samenwerking met de Kennisinstituten:</a:t>
            </a:r>
          </a:p>
          <a:p>
            <a:br>
              <a:rPr lang="nl-NL" sz="2400" dirty="0"/>
            </a:br>
            <a:endParaRPr lang="nl-NL" sz="2400" dirty="0"/>
          </a:p>
        </p:txBody>
      </p:sp>
      <p:sp>
        <p:nvSpPr>
          <p:cNvPr id="10" name="Tekstvak 9">
            <a:extLst>
              <a:ext uri="{FF2B5EF4-FFF2-40B4-BE49-F238E27FC236}">
                <a16:creationId xmlns:a16="http://schemas.microsoft.com/office/drawing/2014/main" id="{5A3A208F-AA7D-8792-B945-F18C5CF87CAD}"/>
              </a:ext>
            </a:extLst>
          </p:cNvPr>
          <p:cNvSpPr txBox="1"/>
          <p:nvPr/>
        </p:nvSpPr>
        <p:spPr>
          <a:xfrm>
            <a:off x="686494" y="307059"/>
            <a:ext cx="8398041" cy="1261884"/>
          </a:xfrm>
          <a:prstGeom prst="rect">
            <a:avLst/>
          </a:prstGeom>
          <a:noFill/>
        </p:spPr>
        <p:txBody>
          <a:bodyPr wrap="square" rtlCol="0">
            <a:spAutoFit/>
          </a:bodyPr>
          <a:lstStyle/>
          <a:p>
            <a:r>
              <a:rPr lang="nl-NL" sz="2800" b="1" dirty="0">
                <a:cs typeface="Arial" panose="020B0604020202020204" pitchFamily="34" charset="0"/>
              </a:rPr>
              <a:t>Ontwikkeling en onderhoud van de testen</a:t>
            </a:r>
          </a:p>
          <a:p>
            <a:br>
              <a:rPr lang="nl-NL" sz="2400" dirty="0"/>
            </a:br>
            <a:endParaRPr lang="nl-NL" sz="2400" dirty="0"/>
          </a:p>
        </p:txBody>
      </p:sp>
      <p:pic>
        <p:nvPicPr>
          <p:cNvPr id="7" name="Tijdelijke aanduiding voor inhoud 4">
            <a:extLst>
              <a:ext uri="{FF2B5EF4-FFF2-40B4-BE49-F238E27FC236}">
                <a16:creationId xmlns:a16="http://schemas.microsoft.com/office/drawing/2014/main" id="{691851E0-B2E9-7372-088A-1F0CCF4665F1}"/>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2151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afgeronde hoeken 16">
            <a:extLst>
              <a:ext uri="{FF2B5EF4-FFF2-40B4-BE49-F238E27FC236}">
                <a16:creationId xmlns:a16="http://schemas.microsoft.com/office/drawing/2014/main" id="{8B710488-6B4D-40E2-B23C-AEE3757A07BA}"/>
              </a:ext>
            </a:extLst>
          </p:cNvPr>
          <p:cNvSpPr/>
          <p:nvPr/>
        </p:nvSpPr>
        <p:spPr>
          <a:xfrm>
            <a:off x="9216322" y="289560"/>
            <a:ext cx="2838518" cy="22447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a:extLst>
              <a:ext uri="{FF2B5EF4-FFF2-40B4-BE49-F238E27FC236}">
                <a16:creationId xmlns:a16="http://schemas.microsoft.com/office/drawing/2014/main" id="{051259B2-E703-4A08-B9EB-4B3462AFC1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72379" y="504951"/>
            <a:ext cx="2038350" cy="1925108"/>
          </a:xfrm>
          <a:prstGeom prst="rect">
            <a:avLst/>
          </a:prstGeom>
        </p:spPr>
      </p:pic>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424815" y="1269332"/>
            <a:ext cx="8049427" cy="5456320"/>
          </a:xfrm>
        </p:spPr>
        <p:txBody>
          <a:bodyPr>
            <a:noAutofit/>
          </a:bodyPr>
          <a:lstStyle/>
          <a:p>
            <a:pPr marL="514350" indent="-514350">
              <a:buFont typeface="+mj-lt"/>
              <a:buAutoNum type="arabicPeriod"/>
            </a:pPr>
            <a:r>
              <a:rPr lang="nl-NL" sz="1800" dirty="0">
                <a:cs typeface="Arial" panose="020B0604020202020204" pitchFamily="34" charset="0"/>
              </a:rPr>
              <a:t>Maak een mapje aan met </a:t>
            </a:r>
            <a:r>
              <a:rPr lang="nl-NL" sz="1800" dirty="0" err="1">
                <a:cs typeface="Arial" panose="020B0604020202020204" pitchFamily="34" charset="0"/>
              </a:rPr>
              <a:t>TestJeLeefstijl</a:t>
            </a:r>
            <a:r>
              <a:rPr lang="nl-NL" sz="1800" dirty="0">
                <a:cs typeface="Arial" panose="020B0604020202020204" pitchFamily="34" charset="0"/>
              </a:rPr>
              <a:t> en onderliggend mapje met het schooljaar.</a:t>
            </a:r>
          </a:p>
          <a:p>
            <a:pPr marL="457200" indent="-45720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Log in met je schoolaccount en activeer via je mail.</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Maak de topics die door jouw docent verplicht of vrijwillig gemaakt worden.</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Download na elke test je resultaat en sla op in je eigen online map onder het schooljaar. (de test kan je 4 jaar lang gebruiken)</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Als  je alle verplichte topics hebt afgerond, download je links bovenin je certificaat voor je portfolio.</a:t>
            </a:r>
          </a:p>
          <a:p>
            <a:pPr marL="514350" indent="-514350">
              <a:buFont typeface="+mj-lt"/>
              <a:buAutoNum type="arabicPeriod"/>
            </a:pPr>
            <a:endParaRPr lang="nl-NL" sz="1800" dirty="0">
              <a:cs typeface="Arial" panose="020B0604020202020204" pitchFamily="34" charset="0"/>
            </a:endParaRPr>
          </a:p>
          <a:p>
            <a:pPr marL="514350" indent="-514350">
              <a:buFont typeface="+mj-lt"/>
              <a:buAutoNum type="arabicPeriod"/>
            </a:pPr>
            <a:r>
              <a:rPr lang="nl-NL" sz="1800" dirty="0">
                <a:cs typeface="Arial" panose="020B0604020202020204" pitchFamily="34" charset="0"/>
              </a:rPr>
              <a:t>Bespreek in de klas welke vervolgopdracht je koppelt aan de uitkomsten.</a:t>
            </a:r>
          </a:p>
        </p:txBody>
      </p:sp>
      <p:sp>
        <p:nvSpPr>
          <p:cNvPr id="14" name="Tekstvak 13">
            <a:extLst>
              <a:ext uri="{FF2B5EF4-FFF2-40B4-BE49-F238E27FC236}">
                <a16:creationId xmlns:a16="http://schemas.microsoft.com/office/drawing/2014/main" id="{9927697A-C9E7-9AC8-A1D5-0E8EB25C62F1}"/>
              </a:ext>
            </a:extLst>
          </p:cNvPr>
          <p:cNvSpPr txBox="1"/>
          <p:nvPr/>
        </p:nvSpPr>
        <p:spPr>
          <a:xfrm>
            <a:off x="1338481" y="243341"/>
            <a:ext cx="6093724" cy="523220"/>
          </a:xfrm>
          <a:prstGeom prst="rect">
            <a:avLst/>
          </a:prstGeom>
          <a:noFill/>
        </p:spPr>
        <p:txBody>
          <a:bodyPr wrap="square">
            <a:spAutoFit/>
          </a:bodyPr>
          <a:lstStyle/>
          <a:p>
            <a:pPr marL="0" indent="0">
              <a:buNone/>
            </a:pPr>
            <a:r>
              <a:rPr lang="nl-NL" sz="2800" b="1" dirty="0">
                <a:cs typeface="Arial" panose="020B0604020202020204" pitchFamily="34" charset="0"/>
              </a:rPr>
              <a:t>Voorbereiding op de test:</a:t>
            </a:r>
          </a:p>
        </p:txBody>
      </p:sp>
      <p:pic>
        <p:nvPicPr>
          <p:cNvPr id="9" name="Tijdelijke aanduiding voor inhoud 4">
            <a:extLst>
              <a:ext uri="{FF2B5EF4-FFF2-40B4-BE49-F238E27FC236}">
                <a16:creationId xmlns:a16="http://schemas.microsoft.com/office/drawing/2014/main" id="{F41A45C8-FF6D-D039-F8FB-E27A53A41422}"/>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97929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Gekleurde ramen">
            <a:extLst>
              <a:ext uri="{FF2B5EF4-FFF2-40B4-BE49-F238E27FC236}">
                <a16:creationId xmlns:a16="http://schemas.microsoft.com/office/drawing/2014/main" id="{C90FE635-998B-4B5E-8B46-E7DA076E1620}"/>
              </a:ext>
            </a:extLst>
          </p:cNvPr>
          <p:cNvPicPr>
            <a:picLocks noChangeAspect="1"/>
          </p:cNvPicPr>
          <p:nvPr/>
        </p:nvPicPr>
        <p:blipFill rotWithShape="1">
          <a:blip r:embed="rId3">
            <a:extLst>
              <a:ext uri="{28A0092B-C50C-407E-A947-70E740481C1C}">
                <a14:useLocalDpi xmlns:a14="http://schemas.microsoft.com/office/drawing/2010/main" val="0"/>
              </a:ext>
            </a:extLst>
          </a:blip>
          <a:srcRect l="51389" r="13958"/>
          <a:stretch/>
        </p:blipFill>
        <p:spPr>
          <a:xfrm>
            <a:off x="8618621" y="0"/>
            <a:ext cx="3573379" cy="6857990"/>
          </a:xfrm>
          <a:prstGeom prst="rect">
            <a:avLst/>
          </a:prstGeom>
        </p:spPr>
      </p:pic>
      <p:sp>
        <p:nvSpPr>
          <p:cNvPr id="9" name="Content Placeholder 8">
            <a:extLst>
              <a:ext uri="{FF2B5EF4-FFF2-40B4-BE49-F238E27FC236}">
                <a16:creationId xmlns:a16="http://schemas.microsoft.com/office/drawing/2014/main" id="{1AC417D5-D7AE-4277-81D2-3DD84E7A30D7}"/>
              </a:ext>
            </a:extLst>
          </p:cNvPr>
          <p:cNvSpPr>
            <a:spLocks noGrp="1"/>
          </p:cNvSpPr>
          <p:nvPr>
            <p:ph idx="1"/>
          </p:nvPr>
        </p:nvSpPr>
        <p:spPr>
          <a:xfrm>
            <a:off x="533200" y="1209802"/>
            <a:ext cx="4955807" cy="6388100"/>
          </a:xfrm>
        </p:spPr>
        <p:txBody>
          <a:bodyPr anchor="t">
            <a:normAutofit/>
          </a:bodyPr>
          <a:lstStyle/>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2400" b="1" u="sng" dirty="0" err="1">
                <a:cs typeface="Arial" panose="020B0604020202020204" pitchFamily="34" charset="0"/>
              </a:rPr>
              <a:t>Inleiding</a:t>
            </a:r>
            <a:endParaRPr lang="en-US" sz="2400" b="1" u="sng" dirty="0">
              <a:cs typeface="Arial" panose="020B0604020202020204" pitchFamily="34" charset="0"/>
            </a:endParaRPr>
          </a:p>
          <a:p>
            <a:r>
              <a:rPr lang="en-US" sz="2400" dirty="0">
                <a:cs typeface="Arial" panose="020B0604020202020204" pitchFamily="34" charset="0"/>
              </a:rPr>
              <a:t>WHY?</a:t>
            </a:r>
          </a:p>
          <a:p>
            <a:r>
              <a:rPr lang="en-US" sz="2400" dirty="0">
                <a:cs typeface="Arial" panose="020B0604020202020204" pitchFamily="34" charset="0"/>
              </a:rPr>
              <a:t>HOW?</a:t>
            </a:r>
          </a:p>
          <a:p>
            <a:r>
              <a:rPr lang="en-US" sz="2400" dirty="0" err="1">
                <a:cs typeface="Arial" panose="020B0604020202020204" pitchFamily="34" charset="0"/>
              </a:rPr>
              <a:t>Veiligheid</a:t>
            </a:r>
            <a:r>
              <a:rPr lang="en-US" sz="2400" dirty="0">
                <a:cs typeface="Arial" panose="020B0604020202020204" pitchFamily="34" charset="0"/>
              </a:rPr>
              <a:t> en privacy</a:t>
            </a:r>
          </a:p>
          <a:p>
            <a:r>
              <a:rPr lang="en-US" sz="2400" dirty="0">
                <a:cs typeface="Arial" panose="020B0604020202020204" pitchFamily="34" charset="0"/>
              </a:rPr>
              <a:t>Let op: </a:t>
            </a:r>
            <a:r>
              <a:rPr lang="en-US" sz="2400" dirty="0" err="1">
                <a:cs typeface="Arial" panose="020B0604020202020204" pitchFamily="34" charset="0"/>
              </a:rPr>
              <a:t>opslaan</a:t>
            </a:r>
            <a:r>
              <a:rPr lang="en-US" sz="2400" dirty="0">
                <a:cs typeface="Arial" panose="020B0604020202020204" pitchFamily="34" charset="0"/>
              </a:rPr>
              <a:t> </a:t>
            </a:r>
            <a:r>
              <a:rPr lang="en-US" sz="2400" dirty="0" err="1">
                <a:cs typeface="Arial" panose="020B0604020202020204" pitchFamily="34" charset="0"/>
              </a:rPr>
              <a:t>resultaat</a:t>
            </a:r>
            <a:r>
              <a:rPr lang="en-US" sz="2400" dirty="0">
                <a:cs typeface="Arial" panose="020B0604020202020204" pitchFamily="34" charset="0"/>
              </a:rPr>
              <a:t>!</a:t>
            </a:r>
          </a:p>
          <a:p>
            <a:r>
              <a:rPr lang="en-US" sz="2400" dirty="0" err="1">
                <a:cs typeface="Arial" panose="020B0604020202020204" pitchFamily="34" charset="0"/>
              </a:rPr>
              <a:t>Vervolg</a:t>
            </a:r>
            <a:r>
              <a:rPr lang="en-US" sz="2400" dirty="0">
                <a:cs typeface="Arial" panose="020B0604020202020204" pitchFamily="34" charset="0"/>
              </a:rPr>
              <a:t> op de test</a:t>
            </a:r>
          </a:p>
          <a:p>
            <a:r>
              <a:rPr lang="en-US" sz="2400" dirty="0" err="1">
                <a:cs typeface="Arial" panose="020B0604020202020204" pitchFamily="34" charset="0"/>
              </a:rPr>
              <a:t>Vragen</a:t>
            </a:r>
            <a:r>
              <a:rPr lang="en-US" sz="2400" dirty="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 	</a:t>
            </a:r>
          </a:p>
          <a:p>
            <a:pPr marL="0" indent="0">
              <a:buNone/>
            </a:pPr>
            <a:r>
              <a:rPr lang="en-US" sz="2400" b="1" dirty="0">
                <a:latin typeface="Arial" panose="020B0604020202020204" pitchFamily="34" charset="0"/>
                <a:cs typeface="Arial" panose="020B0604020202020204" pitchFamily="34" charset="0"/>
              </a:rPr>
              <a:t>			</a:t>
            </a:r>
            <a:r>
              <a:rPr lang="en-US" sz="2400" b="1" dirty="0">
                <a:cs typeface="Arial" panose="020B0604020202020204" pitchFamily="34" charset="0"/>
              </a:rPr>
              <a:t>Aan de slag!</a:t>
            </a:r>
            <a:endParaRPr lang="en-US" sz="24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4C6E55A1-F007-7D17-3854-590B1BE77C58}"/>
              </a:ext>
            </a:extLst>
          </p:cNvPr>
          <p:cNvPicPr>
            <a:picLocks noChangeAspect="1"/>
          </p:cNvPicPr>
          <p:nvPr/>
        </p:nvPicPr>
        <p:blipFill>
          <a:blip r:embed="rId4"/>
          <a:stretch>
            <a:fillRect/>
          </a:stretch>
        </p:blipFill>
        <p:spPr>
          <a:xfrm>
            <a:off x="250192" y="344266"/>
            <a:ext cx="812297" cy="785220"/>
          </a:xfrm>
          <a:prstGeom prst="rect">
            <a:avLst/>
          </a:prstGeom>
        </p:spPr>
      </p:pic>
      <p:sp>
        <p:nvSpPr>
          <p:cNvPr id="2" name="Tekstvak 1">
            <a:extLst>
              <a:ext uri="{FF2B5EF4-FFF2-40B4-BE49-F238E27FC236}">
                <a16:creationId xmlns:a16="http://schemas.microsoft.com/office/drawing/2014/main" id="{F90AB73B-04B5-52CC-0E78-624176B4463E}"/>
              </a:ext>
            </a:extLst>
          </p:cNvPr>
          <p:cNvSpPr txBox="1"/>
          <p:nvPr/>
        </p:nvSpPr>
        <p:spPr>
          <a:xfrm>
            <a:off x="1435618" y="344266"/>
            <a:ext cx="6472989" cy="523220"/>
          </a:xfrm>
          <a:prstGeom prst="rect">
            <a:avLst/>
          </a:prstGeom>
          <a:noFill/>
        </p:spPr>
        <p:txBody>
          <a:bodyPr wrap="square" rtlCol="0">
            <a:spAutoFit/>
          </a:bodyPr>
          <a:lstStyle/>
          <a:p>
            <a:pPr marL="0" indent="0">
              <a:buNone/>
            </a:pPr>
            <a:r>
              <a:rPr lang="en-US" sz="2800" b="1" dirty="0" err="1">
                <a:cs typeface="Arial" panose="020B0604020202020204" pitchFamily="34" charset="0"/>
              </a:rPr>
              <a:t>TestJeLeefstijl</a:t>
            </a:r>
            <a:r>
              <a:rPr lang="en-US" sz="2800" b="1" dirty="0">
                <a:cs typeface="Arial" panose="020B0604020202020204" pitchFamily="34" charset="0"/>
              </a:rPr>
              <a:t> intro</a:t>
            </a:r>
          </a:p>
        </p:txBody>
      </p:sp>
      <p:pic>
        <p:nvPicPr>
          <p:cNvPr id="7" name="Tijdelijke aanduiding voor inhoud 4">
            <a:extLst>
              <a:ext uri="{FF2B5EF4-FFF2-40B4-BE49-F238E27FC236}">
                <a16:creationId xmlns:a16="http://schemas.microsoft.com/office/drawing/2014/main" id="{5148E03E-39BD-F20F-4B52-A0DE433FE537}"/>
              </a:ext>
            </a:extLst>
          </p:cNvPr>
          <p:cNvPicPr>
            <a:picLocks noChangeAspect="1"/>
          </p:cNvPicPr>
          <p:nvPr/>
        </p:nvPicPr>
        <p:blipFill rotWithShape="1">
          <a:blip r:embed="rId5">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90210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58779" y="1859157"/>
            <a:ext cx="8423241" cy="4351338"/>
          </a:xfrm>
        </p:spPr>
        <p:txBody>
          <a:bodyPr/>
          <a:lstStyle/>
          <a:p>
            <a:pPr marL="0" indent="0" algn="ctr">
              <a:buNone/>
            </a:pPr>
            <a:r>
              <a:rPr lang="nl-NL" b="1" dirty="0" err="1">
                <a:latin typeface="Arial" panose="020B0604020202020204" pitchFamily="34" charset="0"/>
                <a:cs typeface="Arial" panose="020B0604020202020204" pitchFamily="34" charset="0"/>
              </a:rPr>
              <a:t>Let’s</a:t>
            </a:r>
            <a:r>
              <a:rPr lang="nl-NL" b="1" dirty="0">
                <a:latin typeface="Arial" panose="020B0604020202020204" pitchFamily="34" charset="0"/>
                <a:cs typeface="Arial" panose="020B0604020202020204" pitchFamily="34" charset="0"/>
              </a:rPr>
              <a:t> get </a:t>
            </a:r>
            <a:r>
              <a:rPr lang="nl-NL" b="1" dirty="0" err="1">
                <a:latin typeface="Arial" panose="020B0604020202020204" pitchFamily="34" charset="0"/>
                <a:cs typeface="Arial" panose="020B0604020202020204" pitchFamily="34" charset="0"/>
              </a:rPr>
              <a:t>started</a:t>
            </a:r>
            <a:r>
              <a:rPr lang="nl-NL" b="1" dirty="0">
                <a:latin typeface="Arial" panose="020B0604020202020204" pitchFamily="34" charset="0"/>
                <a:cs typeface="Arial" panose="020B0604020202020204" pitchFamily="34" charset="0"/>
              </a:rPr>
              <a:t>!</a:t>
            </a:r>
          </a:p>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dirty="0">
                <a:latin typeface="Arial" panose="020B0604020202020204" pitchFamily="34" charset="0"/>
                <a:cs typeface="Arial" panose="020B0604020202020204" pitchFamily="34" charset="0"/>
              </a:rPr>
              <a:t>Ga naar </a:t>
            </a:r>
            <a:r>
              <a:rPr lang="nl-NL" dirty="0">
                <a:latin typeface="Arial" panose="020B0604020202020204" pitchFamily="34" charset="0"/>
                <a:cs typeface="Arial" panose="020B0604020202020204" pitchFamily="34" charset="0"/>
                <a:hlinkClick r:id="rId2"/>
              </a:rPr>
              <a:t>www.testjeleefstijl.nl</a:t>
            </a:r>
            <a:endParaRPr lang="nl-NL" dirty="0">
              <a:latin typeface="Arial" panose="020B0604020202020204" pitchFamily="34" charset="0"/>
              <a:cs typeface="Arial" panose="020B0604020202020204" pitchFamily="34" charset="0"/>
            </a:endParaRPr>
          </a:p>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dirty="0">
                <a:latin typeface="Arial" panose="020B0604020202020204" pitchFamily="34" charset="0"/>
                <a:cs typeface="Arial" panose="020B0604020202020204" pitchFamily="34" charset="0"/>
              </a:rPr>
              <a:t>Vul de testen zo eerlijk mogelijk in om feedback te krijgen waar je iets aan hebt.</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(Niemand anders kan jouw antwoorden inzien)</a:t>
            </a:r>
          </a:p>
        </p:txBody>
      </p:sp>
      <p:pic>
        <p:nvPicPr>
          <p:cNvPr id="3" name="Afbeelding 2" descr="Afbeelding met tekst&#10;&#10;Automatisch gegenereerde beschrijving">
            <a:extLst>
              <a:ext uri="{FF2B5EF4-FFF2-40B4-BE49-F238E27FC236}">
                <a16:creationId xmlns:a16="http://schemas.microsoft.com/office/drawing/2014/main" id="{EBB2CFA5-30E1-C0D4-C02B-FF29B87BE0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3400" y="579140"/>
            <a:ext cx="1467659" cy="1378902"/>
          </a:xfrm>
          <a:prstGeom prst="rect">
            <a:avLst/>
          </a:prstGeom>
        </p:spPr>
      </p:pic>
    </p:spTree>
    <p:extLst>
      <p:ext uri="{BB962C8B-B14F-4D97-AF65-F5344CB8AC3E}">
        <p14:creationId xmlns:p14="http://schemas.microsoft.com/office/powerpoint/2010/main" val="60595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369359" y="324079"/>
            <a:ext cx="7884304" cy="4351338"/>
          </a:xfrm>
        </p:spPr>
        <p:txBody>
          <a:bodyPr>
            <a:normAutofit/>
          </a:bodyPr>
          <a:lstStyle/>
          <a:p>
            <a:pPr marL="0" indent="0">
              <a:buNone/>
            </a:pPr>
            <a:r>
              <a:rPr lang="nl-NL" b="1" dirty="0">
                <a:cs typeface="Arial" panose="020B0604020202020204" pitchFamily="34" charset="0"/>
              </a:rPr>
              <a:t>1. Maak een mapje aan met </a:t>
            </a:r>
            <a:r>
              <a:rPr lang="nl-NL" b="1" dirty="0" err="1">
                <a:cs typeface="Arial" panose="020B0604020202020204" pitchFamily="34" charset="0"/>
              </a:rPr>
              <a:t>TestJeLeefstijl</a:t>
            </a:r>
            <a:r>
              <a:rPr lang="nl-NL" b="1" dirty="0">
                <a:cs typeface="Arial" panose="020B0604020202020204" pitchFamily="34" charset="0"/>
              </a:rPr>
              <a:t> en onderliggend mapje met datum</a:t>
            </a:r>
          </a:p>
          <a:p>
            <a:pPr marL="514350" indent="-514350">
              <a:buFont typeface="+mj-lt"/>
              <a:buAutoNum type="arabicPeriod"/>
            </a:pPr>
            <a:endParaRPr lang="nl-NL"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D013A2FE-5A74-4EBF-A60F-F9D9582C10B4}"/>
              </a:ext>
            </a:extLst>
          </p:cNvPr>
          <p:cNvPicPr>
            <a:picLocks noChangeAspect="1"/>
          </p:cNvPicPr>
          <p:nvPr/>
        </p:nvPicPr>
        <p:blipFill rotWithShape="1">
          <a:blip r:embed="rId3"/>
          <a:srcRect l="31141" t="10560" r="23420" b="14907"/>
          <a:stretch/>
        </p:blipFill>
        <p:spPr>
          <a:xfrm>
            <a:off x="369359" y="2170008"/>
            <a:ext cx="2891288" cy="2827422"/>
          </a:xfrm>
          <a:prstGeom prst="rect">
            <a:avLst/>
          </a:prstGeom>
        </p:spPr>
      </p:pic>
      <p:pic>
        <p:nvPicPr>
          <p:cNvPr id="8" name="Afbeelding 7">
            <a:extLst>
              <a:ext uri="{FF2B5EF4-FFF2-40B4-BE49-F238E27FC236}">
                <a16:creationId xmlns:a16="http://schemas.microsoft.com/office/drawing/2014/main" id="{DF502531-8886-4CBE-BD22-4FEC3ED62CBC}"/>
              </a:ext>
            </a:extLst>
          </p:cNvPr>
          <p:cNvPicPr>
            <a:picLocks noChangeAspect="1"/>
          </p:cNvPicPr>
          <p:nvPr/>
        </p:nvPicPr>
        <p:blipFill rotWithShape="1">
          <a:blip r:embed="rId4"/>
          <a:srcRect l="28026" t="10365" r="64878" b="74756"/>
          <a:stretch/>
        </p:blipFill>
        <p:spPr>
          <a:xfrm>
            <a:off x="3783975" y="2292442"/>
            <a:ext cx="1471910" cy="1736113"/>
          </a:xfrm>
          <a:prstGeom prst="rect">
            <a:avLst/>
          </a:prstGeom>
        </p:spPr>
      </p:pic>
      <p:sp>
        <p:nvSpPr>
          <p:cNvPr id="9" name="Pijl: rechts 8">
            <a:extLst>
              <a:ext uri="{FF2B5EF4-FFF2-40B4-BE49-F238E27FC236}">
                <a16:creationId xmlns:a16="http://schemas.microsoft.com/office/drawing/2014/main" id="{22F71A8C-5178-4E46-A1B5-9F9FA0C686E1}"/>
              </a:ext>
            </a:extLst>
          </p:cNvPr>
          <p:cNvSpPr/>
          <p:nvPr/>
        </p:nvSpPr>
        <p:spPr>
          <a:xfrm>
            <a:off x="2588727" y="2707105"/>
            <a:ext cx="1096733" cy="27486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a:solidFill>
                    <a:schemeClr val="accent6">
                      <a:lumMod val="60000"/>
                      <a:lumOff val="40000"/>
                    </a:schemeClr>
                  </a:solidFill>
                </a:ln>
                <a:solidFill>
                  <a:schemeClr val="accent6">
                    <a:lumMod val="60000"/>
                    <a:lumOff val="40000"/>
                  </a:schemeClr>
                </a:solidFill>
              </a:rPr>
              <a:t>v</a:t>
            </a:r>
          </a:p>
        </p:txBody>
      </p:sp>
      <p:sp>
        <p:nvSpPr>
          <p:cNvPr id="18" name="Pijl: rechts 17">
            <a:extLst>
              <a:ext uri="{FF2B5EF4-FFF2-40B4-BE49-F238E27FC236}">
                <a16:creationId xmlns:a16="http://schemas.microsoft.com/office/drawing/2014/main" id="{D090705E-4D3F-4F78-BAAD-6E85B2F3029D}"/>
              </a:ext>
            </a:extLst>
          </p:cNvPr>
          <p:cNvSpPr/>
          <p:nvPr/>
        </p:nvSpPr>
        <p:spPr>
          <a:xfrm rot="5400000">
            <a:off x="3971563" y="4370958"/>
            <a:ext cx="1096733" cy="27486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accent6">
                    <a:lumMod val="60000"/>
                    <a:lumOff val="40000"/>
                  </a:schemeClr>
                </a:solidFill>
              </a:ln>
              <a:solidFill>
                <a:schemeClr val="accent6">
                  <a:lumMod val="60000"/>
                  <a:lumOff val="40000"/>
                </a:schemeClr>
              </a:solidFill>
            </a:endParaRPr>
          </a:p>
        </p:txBody>
      </p:sp>
      <p:pic>
        <p:nvPicPr>
          <p:cNvPr id="11" name="Afbeelding 10">
            <a:extLst>
              <a:ext uri="{FF2B5EF4-FFF2-40B4-BE49-F238E27FC236}">
                <a16:creationId xmlns:a16="http://schemas.microsoft.com/office/drawing/2014/main" id="{1438DF7D-6FFD-4BE4-A10D-79804DD58085}"/>
              </a:ext>
            </a:extLst>
          </p:cNvPr>
          <p:cNvPicPr>
            <a:picLocks noChangeAspect="1"/>
          </p:cNvPicPr>
          <p:nvPr/>
        </p:nvPicPr>
        <p:blipFill>
          <a:blip r:embed="rId5"/>
          <a:stretch>
            <a:fillRect/>
          </a:stretch>
        </p:blipFill>
        <p:spPr>
          <a:xfrm>
            <a:off x="3783205" y="5050420"/>
            <a:ext cx="1471910" cy="1781785"/>
          </a:xfrm>
          <a:prstGeom prst="rect">
            <a:avLst/>
          </a:prstGeom>
        </p:spPr>
      </p:pic>
      <p:pic>
        <p:nvPicPr>
          <p:cNvPr id="10" name="Tijdelijke aanduiding voor inhoud 4">
            <a:extLst>
              <a:ext uri="{FF2B5EF4-FFF2-40B4-BE49-F238E27FC236}">
                <a16:creationId xmlns:a16="http://schemas.microsoft.com/office/drawing/2014/main" id="{47B99A55-25B4-C187-8925-4666767165BC}"/>
              </a:ext>
            </a:extLst>
          </p:cNvPr>
          <p:cNvPicPr>
            <a:picLocks noChangeAspect="1"/>
          </p:cNvPicPr>
          <p:nvPr/>
        </p:nvPicPr>
        <p:blipFill rotWithShape="1">
          <a:blip r:embed="rId6">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41625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523525" y="275727"/>
            <a:ext cx="7573727" cy="1159770"/>
          </a:xfrm>
        </p:spPr>
        <p:txBody>
          <a:bodyPr>
            <a:normAutofit fontScale="92500" lnSpcReduction="10000"/>
          </a:bodyPr>
          <a:lstStyle/>
          <a:p>
            <a:pPr marL="0" indent="0">
              <a:buNone/>
            </a:pPr>
            <a:r>
              <a:rPr lang="nl-NL" sz="3000" b="1" dirty="0">
                <a:cs typeface="Arial" panose="020B0604020202020204" pitchFamily="34" charset="0"/>
              </a:rPr>
              <a:t>2. Log in met je schoolaccount op de website van </a:t>
            </a:r>
            <a:r>
              <a:rPr lang="nl-NL" sz="3000" b="1" dirty="0">
                <a:cs typeface="Arial" panose="020B0604020202020204" pitchFamily="34" charset="0"/>
                <a:hlinkClick r:id="rId3"/>
              </a:rPr>
              <a:t>www.testjeleefstijl.nl</a:t>
            </a:r>
            <a:r>
              <a:rPr lang="nl-NL" sz="3000" b="1" dirty="0">
                <a:cs typeface="Arial" panose="020B0604020202020204" pitchFamily="34" charset="0"/>
              </a:rPr>
              <a:t> en activeer via je mail</a:t>
            </a:r>
          </a:p>
          <a:p>
            <a:pPr marL="514350" indent="-514350">
              <a:buFont typeface="+mj-lt"/>
              <a:buAutoNum type="arabicPeriod"/>
            </a:pPr>
            <a:endParaRPr lang="nl-NL"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64725512-7224-40BC-A2AB-BBE39515AAB5}"/>
              </a:ext>
            </a:extLst>
          </p:cNvPr>
          <p:cNvPicPr>
            <a:picLocks noChangeAspect="1"/>
          </p:cNvPicPr>
          <p:nvPr/>
        </p:nvPicPr>
        <p:blipFill rotWithShape="1">
          <a:blip r:embed="rId4"/>
          <a:srcRect l="-1" t="12229" r="5106" b="5431"/>
          <a:stretch/>
        </p:blipFill>
        <p:spPr>
          <a:xfrm>
            <a:off x="1570030" y="2139731"/>
            <a:ext cx="4799875" cy="2342768"/>
          </a:xfrm>
          <a:prstGeom prst="rect">
            <a:avLst/>
          </a:prstGeom>
        </p:spPr>
      </p:pic>
      <p:sp>
        <p:nvSpPr>
          <p:cNvPr id="13" name="Ovaal 12">
            <a:extLst>
              <a:ext uri="{FF2B5EF4-FFF2-40B4-BE49-F238E27FC236}">
                <a16:creationId xmlns:a16="http://schemas.microsoft.com/office/drawing/2014/main" id="{EEE9B334-9EAF-4FAC-BA55-6EB2B09A4986}"/>
              </a:ext>
            </a:extLst>
          </p:cNvPr>
          <p:cNvSpPr/>
          <p:nvPr/>
        </p:nvSpPr>
        <p:spPr>
          <a:xfrm>
            <a:off x="5255279" y="1715387"/>
            <a:ext cx="883099" cy="81891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04145CF9-5B1C-4738-BD0F-9B43B82FA33C}"/>
              </a:ext>
            </a:extLst>
          </p:cNvPr>
          <p:cNvPicPr>
            <a:picLocks noChangeAspect="1"/>
          </p:cNvPicPr>
          <p:nvPr/>
        </p:nvPicPr>
        <p:blipFill rotWithShape="1">
          <a:blip r:embed="rId5"/>
          <a:srcRect l="-535" t="12705" r="-1" b="9784"/>
          <a:stretch/>
        </p:blipFill>
        <p:spPr>
          <a:xfrm>
            <a:off x="2663511" y="4753028"/>
            <a:ext cx="4757128" cy="2063044"/>
          </a:xfrm>
          <a:prstGeom prst="rect">
            <a:avLst/>
          </a:prstGeom>
        </p:spPr>
      </p:pic>
      <p:sp>
        <p:nvSpPr>
          <p:cNvPr id="18" name="Tekstvak 17">
            <a:extLst>
              <a:ext uri="{FF2B5EF4-FFF2-40B4-BE49-F238E27FC236}">
                <a16:creationId xmlns:a16="http://schemas.microsoft.com/office/drawing/2014/main" id="{897A9BD2-D46A-44D7-B6F1-C218CCAFB19B}"/>
              </a:ext>
            </a:extLst>
          </p:cNvPr>
          <p:cNvSpPr txBox="1"/>
          <p:nvPr/>
        </p:nvSpPr>
        <p:spPr>
          <a:xfrm>
            <a:off x="854242" y="2033337"/>
            <a:ext cx="371009" cy="369332"/>
          </a:xfrm>
          <a:prstGeom prst="rect">
            <a:avLst/>
          </a:prstGeom>
          <a:noFill/>
        </p:spPr>
        <p:txBody>
          <a:bodyPr wrap="square" rtlCol="0">
            <a:spAutoFit/>
          </a:bodyPr>
          <a:lstStyle/>
          <a:p>
            <a:r>
              <a:rPr lang="nl-NL" dirty="0"/>
              <a:t>1</a:t>
            </a:r>
          </a:p>
        </p:txBody>
      </p:sp>
      <p:sp>
        <p:nvSpPr>
          <p:cNvPr id="26" name="Tekstvak 25">
            <a:extLst>
              <a:ext uri="{FF2B5EF4-FFF2-40B4-BE49-F238E27FC236}">
                <a16:creationId xmlns:a16="http://schemas.microsoft.com/office/drawing/2014/main" id="{B695D78C-BAFD-48A8-8BFF-FFE0C7BA5CCF}"/>
              </a:ext>
            </a:extLst>
          </p:cNvPr>
          <p:cNvSpPr txBox="1"/>
          <p:nvPr/>
        </p:nvSpPr>
        <p:spPr>
          <a:xfrm>
            <a:off x="1729820" y="4695837"/>
            <a:ext cx="371009" cy="369332"/>
          </a:xfrm>
          <a:prstGeom prst="rect">
            <a:avLst/>
          </a:prstGeom>
          <a:noFill/>
        </p:spPr>
        <p:txBody>
          <a:bodyPr wrap="square" rtlCol="0">
            <a:spAutoFit/>
          </a:bodyPr>
          <a:lstStyle/>
          <a:p>
            <a:r>
              <a:rPr lang="nl-NL" dirty="0"/>
              <a:t>2</a:t>
            </a:r>
          </a:p>
        </p:txBody>
      </p:sp>
      <p:pic>
        <p:nvPicPr>
          <p:cNvPr id="10" name="Tijdelijke aanduiding voor inhoud 4">
            <a:extLst>
              <a:ext uri="{FF2B5EF4-FFF2-40B4-BE49-F238E27FC236}">
                <a16:creationId xmlns:a16="http://schemas.microsoft.com/office/drawing/2014/main" id="{E36CF2CB-DE25-AFC0-4E90-CFCAA8E4E8C8}"/>
              </a:ext>
            </a:extLst>
          </p:cNvPr>
          <p:cNvPicPr>
            <a:picLocks noChangeAspect="1"/>
          </p:cNvPicPr>
          <p:nvPr/>
        </p:nvPicPr>
        <p:blipFill rotWithShape="1">
          <a:blip r:embed="rId6">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159674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24815" y="329334"/>
            <a:ext cx="6267973" cy="1176608"/>
          </a:xfrm>
        </p:spPr>
        <p:txBody>
          <a:bodyPr>
            <a:normAutofit lnSpcReduction="10000"/>
          </a:bodyPr>
          <a:lstStyle/>
          <a:p>
            <a:pPr marL="0" indent="0">
              <a:buNone/>
            </a:pPr>
            <a:r>
              <a:rPr lang="nl-NL" b="1" dirty="0">
                <a:cs typeface="Arial" panose="020B0604020202020204" pitchFamily="34" charset="0"/>
              </a:rPr>
              <a:t>3. Maak de test roken en doorloop klassikaal de vervolgstappen met het opslaan van de testuitslag</a:t>
            </a:r>
          </a:p>
          <a:p>
            <a:pPr marL="0" indent="0">
              <a:buNone/>
            </a:pPr>
            <a:endParaRPr lang="nl-NL" dirty="0"/>
          </a:p>
        </p:txBody>
      </p:sp>
      <p:grpSp>
        <p:nvGrpSpPr>
          <p:cNvPr id="5" name="Groep 4">
            <a:extLst>
              <a:ext uri="{FF2B5EF4-FFF2-40B4-BE49-F238E27FC236}">
                <a16:creationId xmlns:a16="http://schemas.microsoft.com/office/drawing/2014/main" id="{8FD36584-F929-30EE-B006-89408DC143FA}"/>
              </a:ext>
            </a:extLst>
          </p:cNvPr>
          <p:cNvGrpSpPr/>
          <p:nvPr/>
        </p:nvGrpSpPr>
        <p:grpSpPr>
          <a:xfrm>
            <a:off x="424815" y="1842715"/>
            <a:ext cx="4593725" cy="4685951"/>
            <a:chOff x="424815" y="1842715"/>
            <a:chExt cx="4593725" cy="4685951"/>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7C3F9B0D-4642-A82C-B6E7-994CF7E77203}"/>
                </a:ext>
              </a:extLst>
            </p:cNvPr>
            <p:cNvPicPr>
              <a:picLocks noChangeAspect="1"/>
            </p:cNvPicPr>
            <p:nvPr/>
          </p:nvPicPr>
          <p:blipFill rotWithShape="1">
            <a:blip r:embed="rId3"/>
            <a:srcRect l="18717" t="17864" r="15368" b="-6437"/>
            <a:stretch/>
          </p:blipFill>
          <p:spPr>
            <a:xfrm>
              <a:off x="424815" y="1842715"/>
              <a:ext cx="4593725" cy="4685951"/>
            </a:xfrm>
            <a:prstGeom prst="rect">
              <a:avLst/>
            </a:prstGeom>
          </p:spPr>
        </p:pic>
        <p:sp>
          <p:nvSpPr>
            <p:cNvPr id="4" name="Rechthoek 3">
              <a:extLst>
                <a:ext uri="{FF2B5EF4-FFF2-40B4-BE49-F238E27FC236}">
                  <a16:creationId xmlns:a16="http://schemas.microsoft.com/office/drawing/2014/main" id="{062498F3-A741-6AFF-B403-0A72DEB635E6}"/>
                </a:ext>
              </a:extLst>
            </p:cNvPr>
            <p:cNvSpPr/>
            <p:nvPr/>
          </p:nvSpPr>
          <p:spPr>
            <a:xfrm>
              <a:off x="3654112" y="1984544"/>
              <a:ext cx="925682" cy="966397"/>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Tijdelijke aanduiding voor inhoud 4">
            <a:extLst>
              <a:ext uri="{FF2B5EF4-FFF2-40B4-BE49-F238E27FC236}">
                <a16:creationId xmlns:a16="http://schemas.microsoft.com/office/drawing/2014/main" id="{036BAB44-3554-A79A-0503-DEFAAB0FC4E1}"/>
              </a:ext>
            </a:extLst>
          </p:cNvPr>
          <p:cNvPicPr>
            <a:picLocks noChangeAspect="1"/>
          </p:cNvPicPr>
          <p:nvPr/>
        </p:nvPicPr>
        <p:blipFill rotWithShape="1">
          <a:blip r:embed="rId4">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3720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57142" y="427895"/>
            <a:ext cx="7461112" cy="4351338"/>
          </a:xfrm>
        </p:spPr>
        <p:txBody>
          <a:bodyPr>
            <a:normAutofit/>
          </a:bodyPr>
          <a:lstStyle/>
          <a:p>
            <a:pPr marL="0" indent="0">
              <a:buNone/>
            </a:pPr>
            <a:r>
              <a:rPr lang="nl-NL" b="1" dirty="0">
                <a:cs typeface="Arial" panose="020B0604020202020204" pitchFamily="34" charset="0"/>
              </a:rPr>
              <a:t>4. Download na elke test je resultaat en sla deze op in je eigen online </a:t>
            </a:r>
            <a:r>
              <a:rPr lang="nl-NL" b="1" dirty="0" err="1">
                <a:cs typeface="Arial" panose="020B0604020202020204" pitchFamily="34" charset="0"/>
              </a:rPr>
              <a:t>TestJeLeefstijl</a:t>
            </a:r>
            <a:r>
              <a:rPr lang="nl-NL" b="1" dirty="0">
                <a:cs typeface="Arial" panose="020B0604020202020204" pitchFamily="34" charset="0"/>
              </a:rPr>
              <a:t> map van het schooljaar waar je in zit.</a:t>
            </a:r>
          </a:p>
          <a:p>
            <a:pPr marL="0" indent="0">
              <a:buNone/>
            </a:pPr>
            <a:r>
              <a:rPr lang="nl-NL" b="1" dirty="0">
                <a:latin typeface="Arial" panose="020B0604020202020204" pitchFamily="34" charset="0"/>
                <a:cs typeface="Arial" panose="020B0604020202020204" pitchFamily="34" charset="0"/>
              </a:rPr>
              <a:t> </a:t>
            </a:r>
          </a:p>
          <a:p>
            <a:pPr marL="0" indent="0">
              <a:buNone/>
            </a:pPr>
            <a:endParaRPr lang="nl-NL" b="1" dirty="0">
              <a:latin typeface="Arial" panose="020B0604020202020204" pitchFamily="34" charset="0"/>
              <a:cs typeface="Arial" panose="020B0604020202020204" pitchFamily="34" charset="0"/>
            </a:endParaRPr>
          </a:p>
          <a:p>
            <a:pPr marL="0" indent="0">
              <a:buNone/>
            </a:pPr>
            <a:endParaRPr lang="nl-NL" b="1"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9450720D-A611-427B-A91B-DAEBB3FDE705}"/>
              </a:ext>
            </a:extLst>
          </p:cNvPr>
          <p:cNvPicPr>
            <a:picLocks noChangeAspect="1"/>
          </p:cNvPicPr>
          <p:nvPr/>
        </p:nvPicPr>
        <p:blipFill rotWithShape="1">
          <a:blip r:embed="rId3"/>
          <a:srcRect t="27012" b="9162"/>
          <a:stretch/>
        </p:blipFill>
        <p:spPr>
          <a:xfrm>
            <a:off x="113560" y="1898763"/>
            <a:ext cx="6908175" cy="2502569"/>
          </a:xfrm>
          <a:prstGeom prst="rect">
            <a:avLst/>
          </a:prstGeom>
        </p:spPr>
      </p:pic>
      <p:pic>
        <p:nvPicPr>
          <p:cNvPr id="8" name="Afbeelding 7">
            <a:extLst>
              <a:ext uri="{FF2B5EF4-FFF2-40B4-BE49-F238E27FC236}">
                <a16:creationId xmlns:a16="http://schemas.microsoft.com/office/drawing/2014/main" id="{93E3C785-3BD7-46E4-A45D-4D145AF47F55}"/>
              </a:ext>
            </a:extLst>
          </p:cNvPr>
          <p:cNvPicPr>
            <a:picLocks noChangeAspect="1"/>
          </p:cNvPicPr>
          <p:nvPr/>
        </p:nvPicPr>
        <p:blipFill>
          <a:blip r:embed="rId4"/>
          <a:stretch>
            <a:fillRect/>
          </a:stretch>
        </p:blipFill>
        <p:spPr>
          <a:xfrm>
            <a:off x="257142" y="4519452"/>
            <a:ext cx="7864943" cy="1341236"/>
          </a:xfrm>
          <a:prstGeom prst="rect">
            <a:avLst/>
          </a:prstGeom>
        </p:spPr>
      </p:pic>
      <p:pic>
        <p:nvPicPr>
          <p:cNvPr id="6" name="Afbeelding 5">
            <a:extLst>
              <a:ext uri="{FF2B5EF4-FFF2-40B4-BE49-F238E27FC236}">
                <a16:creationId xmlns:a16="http://schemas.microsoft.com/office/drawing/2014/main" id="{28908878-2FFF-483F-9AB4-40C2289723EF}"/>
              </a:ext>
            </a:extLst>
          </p:cNvPr>
          <p:cNvPicPr>
            <a:picLocks noChangeAspect="1"/>
          </p:cNvPicPr>
          <p:nvPr/>
        </p:nvPicPr>
        <p:blipFill rotWithShape="1">
          <a:blip r:embed="rId5"/>
          <a:srcRect l="50000"/>
          <a:stretch/>
        </p:blipFill>
        <p:spPr>
          <a:xfrm>
            <a:off x="7021735" y="2823855"/>
            <a:ext cx="1074513" cy="1577477"/>
          </a:xfrm>
          <a:prstGeom prst="rect">
            <a:avLst/>
          </a:prstGeom>
        </p:spPr>
      </p:pic>
      <p:pic>
        <p:nvPicPr>
          <p:cNvPr id="9" name="Tijdelijke aanduiding voor inhoud 4">
            <a:extLst>
              <a:ext uri="{FF2B5EF4-FFF2-40B4-BE49-F238E27FC236}">
                <a16:creationId xmlns:a16="http://schemas.microsoft.com/office/drawing/2014/main" id="{B8F8E84A-F08C-EADB-C974-B05B9A6D51B5}"/>
              </a:ext>
            </a:extLst>
          </p:cNvPr>
          <p:cNvPicPr>
            <a:picLocks noChangeAspect="1"/>
          </p:cNvPicPr>
          <p:nvPr/>
        </p:nvPicPr>
        <p:blipFill rotWithShape="1">
          <a:blip r:embed="rId6">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763240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57141" y="324079"/>
            <a:ext cx="7461112" cy="4351338"/>
          </a:xfrm>
        </p:spPr>
        <p:txBody>
          <a:bodyPr>
            <a:normAutofit/>
          </a:bodyPr>
          <a:lstStyle/>
          <a:p>
            <a:pPr marL="0" indent="0">
              <a:buNone/>
            </a:pPr>
            <a:r>
              <a:rPr lang="nl-NL" b="1" dirty="0">
                <a:cs typeface="Arial" panose="020B0604020202020204" pitchFamily="34" charset="0"/>
              </a:rPr>
              <a:t>5. Als  je alle verplichte topics hebt afgerond, download je links bovenin je certificaat voor je portfolio.</a:t>
            </a:r>
          </a:p>
          <a:p>
            <a:pPr marL="0" indent="0">
              <a:buNone/>
            </a:pPr>
            <a:endParaRPr lang="nl-NL" dirty="0"/>
          </a:p>
        </p:txBody>
      </p:sp>
      <p:pic>
        <p:nvPicPr>
          <p:cNvPr id="11" name="Afbeelding 10">
            <a:extLst>
              <a:ext uri="{FF2B5EF4-FFF2-40B4-BE49-F238E27FC236}">
                <a16:creationId xmlns:a16="http://schemas.microsoft.com/office/drawing/2014/main" id="{76F05F4D-9549-49CD-84C5-56CA2DE6E7ED}"/>
              </a:ext>
            </a:extLst>
          </p:cNvPr>
          <p:cNvPicPr>
            <a:picLocks noChangeAspect="1"/>
          </p:cNvPicPr>
          <p:nvPr/>
        </p:nvPicPr>
        <p:blipFill rotWithShape="1">
          <a:blip r:embed="rId3"/>
          <a:srcRect r="51240"/>
          <a:stretch/>
        </p:blipFill>
        <p:spPr>
          <a:xfrm>
            <a:off x="4213662" y="3926163"/>
            <a:ext cx="1947495" cy="2931837"/>
          </a:xfrm>
          <a:prstGeom prst="rect">
            <a:avLst/>
          </a:prstGeom>
        </p:spPr>
      </p:pic>
      <p:pic>
        <p:nvPicPr>
          <p:cNvPr id="6" name="Afbeelding 5">
            <a:extLst>
              <a:ext uri="{FF2B5EF4-FFF2-40B4-BE49-F238E27FC236}">
                <a16:creationId xmlns:a16="http://schemas.microsoft.com/office/drawing/2014/main" id="{BD343C3D-66A7-476A-968B-F544E5976E1E}"/>
              </a:ext>
            </a:extLst>
          </p:cNvPr>
          <p:cNvPicPr>
            <a:picLocks noChangeAspect="1"/>
          </p:cNvPicPr>
          <p:nvPr/>
        </p:nvPicPr>
        <p:blipFill rotWithShape="1">
          <a:blip r:embed="rId4"/>
          <a:srcRect t="3032" r="36863" b="13428"/>
          <a:stretch/>
        </p:blipFill>
        <p:spPr>
          <a:xfrm>
            <a:off x="0" y="1618939"/>
            <a:ext cx="4213662" cy="5065034"/>
          </a:xfrm>
          <a:prstGeom prst="rect">
            <a:avLst/>
          </a:prstGeom>
        </p:spPr>
      </p:pic>
      <p:pic>
        <p:nvPicPr>
          <p:cNvPr id="7" name="Tijdelijke aanduiding voor inhoud 4">
            <a:extLst>
              <a:ext uri="{FF2B5EF4-FFF2-40B4-BE49-F238E27FC236}">
                <a16:creationId xmlns:a16="http://schemas.microsoft.com/office/drawing/2014/main" id="{2EABA12D-E74B-ABAD-37C2-29A93DC90A1A}"/>
              </a:ext>
            </a:extLst>
          </p:cNvPr>
          <p:cNvPicPr>
            <a:picLocks noChangeAspect="1"/>
          </p:cNvPicPr>
          <p:nvPr/>
        </p:nvPicPr>
        <p:blipFill rotWithShape="1">
          <a:blip r:embed="rId5">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43925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hoek 2"/>
          <p:cNvSpPr/>
          <p:nvPr/>
        </p:nvSpPr>
        <p:spPr>
          <a:xfrm>
            <a:off x="424815" y="2175641"/>
            <a:ext cx="3432482" cy="648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xfrm>
            <a:off x="282538" y="324079"/>
            <a:ext cx="8054345" cy="4351338"/>
          </a:xfrm>
        </p:spPr>
        <p:txBody>
          <a:bodyPr>
            <a:normAutofit/>
          </a:bodyPr>
          <a:lstStyle/>
          <a:p>
            <a:pPr marL="0" indent="0">
              <a:buNone/>
            </a:pPr>
            <a:r>
              <a:rPr lang="nl-NL" b="1" dirty="0">
                <a:cs typeface="Arial" panose="020B0604020202020204" pitchFamily="34" charset="0"/>
              </a:rPr>
              <a:t>(6. Welke topics hebben positieve / negatieve invloed voor jou privé? En welke voor je school of werk? Is dit hetzelfde of juist anders?)</a:t>
            </a: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a:p>
            <a:pPr marL="0" indent="0">
              <a:buNone/>
            </a:pPr>
            <a:endParaRPr lang="nl-NL" dirty="0"/>
          </a:p>
        </p:txBody>
      </p:sp>
      <p:pic>
        <p:nvPicPr>
          <p:cNvPr id="11" name="Afbeelding 10">
            <a:extLst>
              <a:ext uri="{FF2B5EF4-FFF2-40B4-BE49-F238E27FC236}">
                <a16:creationId xmlns:a16="http://schemas.microsoft.com/office/drawing/2014/main" id="{194C4025-2B32-44A4-9561-AF87710471A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234" r="4482" b="11972"/>
          <a:stretch/>
        </p:blipFill>
        <p:spPr>
          <a:xfrm>
            <a:off x="120317" y="2175641"/>
            <a:ext cx="6629400" cy="4541470"/>
          </a:xfrm>
          <a:prstGeom prst="rect">
            <a:avLst/>
          </a:prstGeom>
        </p:spPr>
      </p:pic>
    </p:spTree>
    <p:extLst>
      <p:ext uri="{BB962C8B-B14F-4D97-AF65-F5344CB8AC3E}">
        <p14:creationId xmlns:p14="http://schemas.microsoft.com/office/powerpoint/2010/main" val="3677496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868605" y="2638526"/>
            <a:ext cx="4123122" cy="4351338"/>
          </a:xfrm>
        </p:spPr>
        <p:txBody>
          <a:bodyPr/>
          <a:lstStyle/>
          <a:p>
            <a:pPr marL="0" indent="0">
              <a:buNone/>
            </a:pPr>
            <a:r>
              <a:rPr lang="nl-NL" b="1" dirty="0"/>
              <a:t>Zijn er nog vragen? </a:t>
            </a:r>
          </a:p>
        </p:txBody>
      </p:sp>
      <p:pic>
        <p:nvPicPr>
          <p:cNvPr id="4" name="Tijdelijke aanduiding voor inhoud 4">
            <a:extLst>
              <a:ext uri="{FF2B5EF4-FFF2-40B4-BE49-F238E27FC236}">
                <a16:creationId xmlns:a16="http://schemas.microsoft.com/office/drawing/2014/main" id="{FF95C19E-3A00-EFEB-8B8C-2437545B6D46}"/>
              </a:ext>
            </a:extLst>
          </p:cNvPr>
          <p:cNvPicPr>
            <a:picLocks noChangeAspect="1"/>
          </p:cNvPicPr>
          <p:nvPr/>
        </p:nvPicPr>
        <p:blipFill rotWithShape="1">
          <a:blip r:embed="rId2">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226283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EF49E2C5-6369-7FAA-E379-8A998557EF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5181" y="330278"/>
            <a:ext cx="2060716" cy="1936093"/>
          </a:xfrm>
          <a:prstGeom prst="rect">
            <a:avLst/>
          </a:prstGeom>
        </p:spPr>
      </p:pic>
      <p:sp>
        <p:nvSpPr>
          <p:cNvPr id="8" name="Tekstvak 7">
            <a:extLst>
              <a:ext uri="{FF2B5EF4-FFF2-40B4-BE49-F238E27FC236}">
                <a16:creationId xmlns:a16="http://schemas.microsoft.com/office/drawing/2014/main" id="{D5A732C3-325A-AB9B-0A0E-DF0DC79AA5FA}"/>
              </a:ext>
            </a:extLst>
          </p:cNvPr>
          <p:cNvSpPr txBox="1"/>
          <p:nvPr/>
        </p:nvSpPr>
        <p:spPr>
          <a:xfrm>
            <a:off x="5994782" y="4177590"/>
            <a:ext cx="5691115" cy="1077218"/>
          </a:xfrm>
          <a:prstGeom prst="rect">
            <a:avLst/>
          </a:prstGeom>
          <a:noFill/>
        </p:spPr>
        <p:txBody>
          <a:bodyPr wrap="square" rtlCol="0">
            <a:spAutoFit/>
          </a:bodyPr>
          <a:lstStyle/>
          <a:p>
            <a:r>
              <a:rPr lang="nl-NL" sz="3200" b="1" dirty="0"/>
              <a:t>Alles wat je aandacht geeft groeit!</a:t>
            </a:r>
          </a:p>
        </p:txBody>
      </p:sp>
      <p:grpSp>
        <p:nvGrpSpPr>
          <p:cNvPr id="3" name="Groep 2">
            <a:extLst>
              <a:ext uri="{FF2B5EF4-FFF2-40B4-BE49-F238E27FC236}">
                <a16:creationId xmlns:a16="http://schemas.microsoft.com/office/drawing/2014/main" id="{BA4BC24F-55F5-8D4B-B497-E02473AE461B}"/>
              </a:ext>
            </a:extLst>
          </p:cNvPr>
          <p:cNvGrpSpPr/>
          <p:nvPr/>
        </p:nvGrpSpPr>
        <p:grpSpPr>
          <a:xfrm>
            <a:off x="180870" y="207448"/>
            <a:ext cx="5915130" cy="6384271"/>
            <a:chOff x="180870" y="207448"/>
            <a:chExt cx="5915130" cy="6384271"/>
          </a:xfrm>
        </p:grpSpPr>
        <p:pic>
          <p:nvPicPr>
            <p:cNvPr id="5" name="Afbeelding 4">
              <a:extLst>
                <a:ext uri="{FF2B5EF4-FFF2-40B4-BE49-F238E27FC236}">
                  <a16:creationId xmlns:a16="http://schemas.microsoft.com/office/drawing/2014/main" id="{46023F19-2D93-F7B5-61D7-4B2CCA29EDE6}"/>
                </a:ext>
              </a:extLst>
            </p:cNvPr>
            <p:cNvPicPr>
              <a:picLocks noChangeAspect="1"/>
            </p:cNvPicPr>
            <p:nvPr/>
          </p:nvPicPr>
          <p:blipFill>
            <a:blip r:embed="rId4"/>
            <a:stretch>
              <a:fillRect/>
            </a:stretch>
          </p:blipFill>
          <p:spPr>
            <a:xfrm>
              <a:off x="404885" y="207448"/>
              <a:ext cx="5691115" cy="6197443"/>
            </a:xfrm>
            <a:prstGeom prst="rect">
              <a:avLst/>
            </a:prstGeom>
          </p:spPr>
        </p:pic>
        <p:sp>
          <p:nvSpPr>
            <p:cNvPr id="2" name="Rechthoek 1">
              <a:extLst>
                <a:ext uri="{FF2B5EF4-FFF2-40B4-BE49-F238E27FC236}">
                  <a16:creationId xmlns:a16="http://schemas.microsoft.com/office/drawing/2014/main" id="{508306E6-280D-9DD2-46BE-C415B437B18A}"/>
                </a:ext>
              </a:extLst>
            </p:cNvPr>
            <p:cNvSpPr/>
            <p:nvPr/>
          </p:nvSpPr>
          <p:spPr>
            <a:xfrm>
              <a:off x="180870" y="5024176"/>
              <a:ext cx="1477108" cy="156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87619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9CDF004D-0909-47F7-BB9A-B11E19517BA3}"/>
              </a:ext>
            </a:extLst>
          </p:cNvPr>
          <p:cNvSpPr txBox="1"/>
          <p:nvPr/>
        </p:nvSpPr>
        <p:spPr>
          <a:xfrm>
            <a:off x="393593" y="2006453"/>
            <a:ext cx="7906345" cy="2677656"/>
          </a:xfrm>
          <a:prstGeom prst="rect">
            <a:avLst/>
          </a:prstGeom>
          <a:noFill/>
        </p:spPr>
        <p:txBody>
          <a:bodyPr wrap="square">
            <a:spAutoFit/>
          </a:bodyPr>
          <a:lstStyle/>
          <a:p>
            <a:pPr marL="285750" indent="-285750">
              <a:buFont typeface="Arial" panose="020B0604020202020204" pitchFamily="34" charset="0"/>
              <a:buChar char="•"/>
            </a:pPr>
            <a:r>
              <a:rPr lang="nl-NL" sz="2400" dirty="0">
                <a:cs typeface="Arial" panose="020B0604020202020204" pitchFamily="34" charset="0"/>
              </a:rPr>
              <a:t>Voel je vrij om wel of niet persoonlijk antwoord te geven als er een vraag wordt gesteld.</a:t>
            </a:r>
          </a:p>
          <a:p>
            <a:pPr marL="285750" indent="-285750">
              <a:buFont typeface="Arial" panose="020B0604020202020204" pitchFamily="34" charset="0"/>
              <a:buChar char="•"/>
            </a:pPr>
            <a:endParaRPr lang="nl-NL" sz="2400" dirty="0">
              <a:cs typeface="Arial" panose="020B0604020202020204" pitchFamily="34" charset="0"/>
            </a:endParaRPr>
          </a:p>
          <a:p>
            <a:pPr marL="285750" indent="-285750">
              <a:buFont typeface="Arial" panose="020B0604020202020204" pitchFamily="34" charset="0"/>
              <a:buChar char="•"/>
            </a:pPr>
            <a:r>
              <a:rPr lang="nl-NL" sz="2400" dirty="0">
                <a:cs typeface="Arial" panose="020B0604020202020204" pitchFamily="34" charset="0"/>
              </a:rPr>
              <a:t>Er is geen goed of fout in de les</a:t>
            </a:r>
          </a:p>
          <a:p>
            <a:pPr marL="285750" indent="-285750">
              <a:buFont typeface="Arial" panose="020B0604020202020204" pitchFamily="34" charset="0"/>
              <a:buChar char="•"/>
            </a:pPr>
            <a:endParaRPr lang="nl-NL" sz="2400" dirty="0">
              <a:cs typeface="Arial" panose="020B0604020202020204" pitchFamily="34" charset="0"/>
            </a:endParaRPr>
          </a:p>
          <a:p>
            <a:pPr marL="285750" indent="-285750">
              <a:buFont typeface="Arial" panose="020B0604020202020204" pitchFamily="34" charset="0"/>
              <a:buChar char="•"/>
            </a:pPr>
            <a:r>
              <a:rPr lang="nl-NL" sz="2400" dirty="0">
                <a:cs typeface="Arial" panose="020B0604020202020204" pitchFamily="34" charset="0"/>
              </a:rPr>
              <a:t>Alles wat in deze les besproken wordt blijft in de klas.</a:t>
            </a:r>
          </a:p>
        </p:txBody>
      </p:sp>
      <p:sp>
        <p:nvSpPr>
          <p:cNvPr id="16" name="Tekstvak 15">
            <a:extLst>
              <a:ext uri="{FF2B5EF4-FFF2-40B4-BE49-F238E27FC236}">
                <a16:creationId xmlns:a16="http://schemas.microsoft.com/office/drawing/2014/main" id="{0EF768BC-6A6A-4196-90BB-059767C72CAF}"/>
              </a:ext>
            </a:extLst>
          </p:cNvPr>
          <p:cNvSpPr txBox="1"/>
          <p:nvPr/>
        </p:nvSpPr>
        <p:spPr>
          <a:xfrm>
            <a:off x="1524562" y="344266"/>
            <a:ext cx="7133302" cy="954107"/>
          </a:xfrm>
          <a:prstGeom prst="rect">
            <a:avLst/>
          </a:prstGeom>
          <a:noFill/>
        </p:spPr>
        <p:txBody>
          <a:bodyPr wrap="square">
            <a:spAutoFit/>
          </a:bodyPr>
          <a:lstStyle/>
          <a:p>
            <a:r>
              <a:rPr lang="nl-NL" sz="2800" b="1" dirty="0">
                <a:cs typeface="Arial" panose="020B0604020202020204" pitchFamily="34" charset="0"/>
              </a:rPr>
              <a:t>Basisafspraken voorafgaand aan de </a:t>
            </a:r>
            <a:r>
              <a:rPr lang="nl-NL" sz="2800" b="1" dirty="0" err="1">
                <a:cs typeface="Arial" panose="020B0604020202020204" pitchFamily="34" charset="0"/>
              </a:rPr>
              <a:t>introductieles</a:t>
            </a:r>
            <a:endParaRPr lang="nl-NL" sz="2800" b="1" dirty="0"/>
          </a:p>
        </p:txBody>
      </p:sp>
      <p:pic>
        <p:nvPicPr>
          <p:cNvPr id="3" name="Afbeelding 2">
            <a:extLst>
              <a:ext uri="{FF2B5EF4-FFF2-40B4-BE49-F238E27FC236}">
                <a16:creationId xmlns:a16="http://schemas.microsoft.com/office/drawing/2014/main" id="{A1BFFAB9-0831-25EE-A31B-C30B7A7E829B}"/>
              </a:ext>
            </a:extLst>
          </p:cNvPr>
          <p:cNvPicPr>
            <a:picLocks noChangeAspect="1"/>
          </p:cNvPicPr>
          <p:nvPr/>
        </p:nvPicPr>
        <p:blipFill>
          <a:blip r:embed="rId2"/>
          <a:stretch>
            <a:fillRect/>
          </a:stretch>
        </p:blipFill>
        <p:spPr>
          <a:xfrm>
            <a:off x="250192" y="344266"/>
            <a:ext cx="812297" cy="785220"/>
          </a:xfrm>
          <a:prstGeom prst="rect">
            <a:avLst/>
          </a:prstGeom>
        </p:spPr>
      </p:pic>
      <p:pic>
        <p:nvPicPr>
          <p:cNvPr id="6" name="Tijdelijke aanduiding voor inhoud 4">
            <a:extLst>
              <a:ext uri="{FF2B5EF4-FFF2-40B4-BE49-F238E27FC236}">
                <a16:creationId xmlns:a16="http://schemas.microsoft.com/office/drawing/2014/main" id="{DA04D401-AA6E-885C-5DDF-E55EB24D6FA3}"/>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369228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EFB1F942-A782-A9C9-B85E-506591A06C17}"/>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Wat valt je op in dit plaatje?</a:t>
            </a:r>
          </a:p>
        </p:txBody>
      </p:sp>
      <p:pic>
        <p:nvPicPr>
          <p:cNvPr id="4" name="Afbeelding 3">
            <a:extLst>
              <a:ext uri="{FF2B5EF4-FFF2-40B4-BE49-F238E27FC236}">
                <a16:creationId xmlns:a16="http://schemas.microsoft.com/office/drawing/2014/main" id="{7B18A836-3830-54CB-A33A-CA2458506967}"/>
              </a:ext>
            </a:extLst>
          </p:cNvPr>
          <p:cNvPicPr>
            <a:picLocks noChangeAspect="1"/>
          </p:cNvPicPr>
          <p:nvPr/>
        </p:nvPicPr>
        <p:blipFill>
          <a:blip r:embed="rId3"/>
          <a:stretch>
            <a:fillRect/>
          </a:stretch>
        </p:blipFill>
        <p:spPr>
          <a:xfrm>
            <a:off x="4777316" y="961356"/>
            <a:ext cx="6780700" cy="4932959"/>
          </a:xfrm>
          <a:prstGeom prst="rect">
            <a:avLst/>
          </a:prstGeom>
        </p:spPr>
      </p:pic>
    </p:spTree>
    <p:extLst>
      <p:ext uri="{BB962C8B-B14F-4D97-AF65-F5344CB8AC3E}">
        <p14:creationId xmlns:p14="http://schemas.microsoft.com/office/powerpoint/2010/main" val="101425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34975"/>
          </a:xfrm>
        </p:spPr>
        <p:txBody>
          <a:bodyPr>
            <a:normAutofit fontScale="90000"/>
          </a:bodyPr>
          <a:lstStyle/>
          <a:p>
            <a:r>
              <a:rPr lang="nl-NL" sz="3100" b="1" dirty="0">
                <a:latin typeface="+mn-lt"/>
                <a:hlinkClick r:id="rId3"/>
              </a:rPr>
              <a:t>Inleiding</a:t>
            </a:r>
            <a:r>
              <a:rPr lang="nl-NL" dirty="0"/>
              <a:t> </a:t>
            </a:r>
          </a:p>
        </p:txBody>
      </p:sp>
      <p:sp>
        <p:nvSpPr>
          <p:cNvPr id="5" name="Tekstvak 4">
            <a:extLst>
              <a:ext uri="{FF2B5EF4-FFF2-40B4-BE49-F238E27FC236}">
                <a16:creationId xmlns:a16="http://schemas.microsoft.com/office/drawing/2014/main" id="{E163943A-40C5-4F34-9F47-6550B3FC774D}"/>
              </a:ext>
            </a:extLst>
          </p:cNvPr>
          <p:cNvSpPr txBox="1"/>
          <p:nvPr/>
        </p:nvSpPr>
        <p:spPr>
          <a:xfrm>
            <a:off x="4972050" y="6308209"/>
            <a:ext cx="6093994" cy="369332"/>
          </a:xfrm>
          <a:prstGeom prst="rect">
            <a:avLst/>
          </a:prstGeom>
          <a:noFill/>
        </p:spPr>
        <p:txBody>
          <a:bodyPr wrap="square">
            <a:spAutoFit/>
          </a:bodyPr>
          <a:lstStyle/>
          <a:p>
            <a:r>
              <a:rPr lang="nl-NL" dirty="0"/>
              <a:t>(Dubbel click op het filmpje om te openen)</a:t>
            </a:r>
          </a:p>
        </p:txBody>
      </p:sp>
      <p:pic>
        <p:nvPicPr>
          <p:cNvPr id="4" name="Onlinemedia 3" title="Children See Children Do - 2013">
            <a:hlinkClick r:id="" action="ppaction://media"/>
            <a:extLst>
              <a:ext uri="{FF2B5EF4-FFF2-40B4-BE49-F238E27FC236}">
                <a16:creationId xmlns:a16="http://schemas.microsoft.com/office/drawing/2014/main" id="{E042B7DB-673B-4602-BEE6-02DE5E5A436D}"/>
              </a:ext>
            </a:extLst>
          </p:cNvPr>
          <p:cNvPicPr>
            <a:picLocks noRot="1" noChangeAspect="1"/>
          </p:cNvPicPr>
          <p:nvPr>
            <a:videoFile r:link="rId1"/>
          </p:nvPr>
        </p:nvPicPr>
        <p:blipFill>
          <a:blip r:embed="rId4"/>
          <a:stretch>
            <a:fillRect/>
          </a:stretch>
        </p:blipFill>
        <p:spPr>
          <a:xfrm>
            <a:off x="1397000" y="1075436"/>
            <a:ext cx="8864600" cy="5008499"/>
          </a:xfrm>
          <a:prstGeom prst="rect">
            <a:avLst/>
          </a:prstGeom>
        </p:spPr>
      </p:pic>
    </p:spTree>
    <p:extLst>
      <p:ext uri="{BB962C8B-B14F-4D97-AF65-F5344CB8AC3E}">
        <p14:creationId xmlns:p14="http://schemas.microsoft.com/office/powerpoint/2010/main" val="37040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379094" y="2451119"/>
            <a:ext cx="7487794" cy="2677656"/>
          </a:xfrm>
          <a:prstGeom prst="rect">
            <a:avLst/>
          </a:prstGeom>
          <a:noFill/>
        </p:spPr>
        <p:txBody>
          <a:bodyPr wrap="square" rtlCol="0">
            <a:spAutoFit/>
          </a:bodyPr>
          <a:lstStyle/>
          <a:p>
            <a:pPr marL="800100" lvl="1" indent="-342900">
              <a:buFont typeface="Arial" panose="020B0604020202020204" pitchFamily="34" charset="0"/>
              <a:buChar char="•"/>
            </a:pPr>
            <a:r>
              <a:rPr lang="nl-NL" sz="2400" dirty="0">
                <a:cs typeface="Arial" panose="020B0604020202020204" pitchFamily="34" charset="0"/>
              </a:rPr>
              <a:t>Wat is je opgevallen in het filmpje?</a:t>
            </a:r>
          </a:p>
          <a:p>
            <a:endParaRPr lang="nl-NL" sz="2400" dirty="0">
              <a:cs typeface="Arial" panose="020B0604020202020204" pitchFamily="34" charset="0"/>
            </a:endParaRPr>
          </a:p>
          <a:p>
            <a:pPr marL="800100" lvl="1" indent="-342900">
              <a:buFont typeface="Arial" panose="020B0604020202020204" pitchFamily="34" charset="0"/>
              <a:buChar char="•"/>
            </a:pPr>
            <a:r>
              <a:rPr lang="nl-NL" sz="2400" dirty="0">
                <a:cs typeface="Arial" panose="020B0604020202020204" pitchFamily="34" charset="0"/>
              </a:rPr>
              <a:t>Wat is de boodschap van dit filmpje?</a:t>
            </a:r>
          </a:p>
          <a:p>
            <a:pPr marL="800100" lvl="1"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
        <p:nvSpPr>
          <p:cNvPr id="2" name="Tekstvak 1"/>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pic>
        <p:nvPicPr>
          <p:cNvPr id="7" name="Tijdelijke aanduiding voor inhoud 4">
            <a:extLst>
              <a:ext uri="{FF2B5EF4-FFF2-40B4-BE49-F238E27FC236}">
                <a16:creationId xmlns:a16="http://schemas.microsoft.com/office/drawing/2014/main" id="{58D6D511-E37F-24F9-48DB-0E94B849CC3A}"/>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Tree>
    <p:extLst>
      <p:ext uri="{BB962C8B-B14F-4D97-AF65-F5344CB8AC3E}">
        <p14:creationId xmlns:p14="http://schemas.microsoft.com/office/powerpoint/2010/main" val="407471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716B6E3-46AB-4706-A59D-445363831857}"/>
              </a:ext>
            </a:extLst>
          </p:cNvPr>
          <p:cNvSpPr txBox="1"/>
          <p:nvPr/>
        </p:nvSpPr>
        <p:spPr>
          <a:xfrm>
            <a:off x="502030" y="2666439"/>
            <a:ext cx="7487794" cy="1569660"/>
          </a:xfrm>
          <a:prstGeom prst="rect">
            <a:avLst/>
          </a:prstGeom>
          <a:noFill/>
        </p:spPr>
        <p:txBody>
          <a:bodyPr wrap="square" rtlCol="0">
            <a:spAutoFit/>
          </a:bodyPr>
          <a:lstStyle/>
          <a:p>
            <a:pPr marL="800100" lvl="1" indent="-342900">
              <a:buFont typeface="Arial" panose="020B0604020202020204" pitchFamily="34" charset="0"/>
              <a:buChar char="•"/>
            </a:pPr>
            <a:r>
              <a:rPr lang="nl-NL" sz="2400" dirty="0">
                <a:cs typeface="Arial" panose="020B0604020202020204" pitchFamily="34" charset="0"/>
              </a:rPr>
              <a:t>Herken je situaties uit je eigen leven of bij die van andere in jouw omgeving?</a:t>
            </a:r>
          </a:p>
          <a:p>
            <a:pPr marL="800100" lvl="1" indent="-342900">
              <a:buFont typeface="Arial" panose="020B0604020202020204" pitchFamily="34" charset="0"/>
              <a:buChar char="•"/>
            </a:pPr>
            <a:endParaRPr lang="nl-NL" sz="2400" dirty="0">
              <a:cs typeface="Arial" panose="020B0604020202020204" pitchFamily="34" charset="0"/>
            </a:endParaRPr>
          </a:p>
          <a:p>
            <a:pPr marL="800100" lvl="1" indent="-342900">
              <a:buFont typeface="Arial" panose="020B0604020202020204" pitchFamily="34" charset="0"/>
              <a:buChar char="•"/>
            </a:pPr>
            <a:r>
              <a:rPr lang="nl-NL" sz="2400" dirty="0">
                <a:cs typeface="Arial" panose="020B0604020202020204" pitchFamily="34" charset="0"/>
              </a:rPr>
              <a:t>Wat is de impact hiervan op jouw leven?</a:t>
            </a:r>
          </a:p>
        </p:txBody>
      </p:sp>
      <p:pic>
        <p:nvPicPr>
          <p:cNvPr id="7" name="Tijdelijke aanduiding voor inhoud 4">
            <a:extLst>
              <a:ext uri="{FF2B5EF4-FFF2-40B4-BE49-F238E27FC236}">
                <a16:creationId xmlns:a16="http://schemas.microsoft.com/office/drawing/2014/main" id="{80A129DD-31E0-8487-5E7F-41E0AAF500BC}"/>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499214" y="10"/>
            <a:ext cx="3692786" cy="6857990"/>
          </a:xfrm>
          <a:prstGeom prst="rect">
            <a:avLst/>
          </a:prstGeom>
        </p:spPr>
      </p:pic>
      <p:sp>
        <p:nvSpPr>
          <p:cNvPr id="5" name="Tekstvak 4">
            <a:extLst>
              <a:ext uri="{FF2B5EF4-FFF2-40B4-BE49-F238E27FC236}">
                <a16:creationId xmlns:a16="http://schemas.microsoft.com/office/drawing/2014/main" id="{7F6B2EAE-22A0-39E3-0555-31DDA894F26B}"/>
              </a:ext>
            </a:extLst>
          </p:cNvPr>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spTree>
    <p:extLst>
      <p:ext uri="{BB962C8B-B14F-4D97-AF65-F5344CB8AC3E}">
        <p14:creationId xmlns:p14="http://schemas.microsoft.com/office/powerpoint/2010/main" val="230926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90FE635-998B-4B5E-8B46-E7DA076E1620}"/>
              </a:ext>
            </a:extLst>
          </p:cNvPr>
          <p:cNvPicPr>
            <a:picLocks noChangeAspect="1"/>
          </p:cNvPicPr>
          <p:nvPr/>
        </p:nvPicPr>
        <p:blipFill rotWithShape="1">
          <a:blip r:embed="rId3">
            <a:extLst>
              <a:ext uri="{28A0092B-C50C-407E-A947-70E740481C1C}">
                <a14:useLocalDpi xmlns:a14="http://schemas.microsoft.com/office/drawing/2010/main" val="0"/>
              </a:ext>
            </a:extLst>
          </a:blip>
          <a:srcRect l="-1" t="7263" r="65367" b="1827"/>
          <a:stretch/>
        </p:blipFill>
        <p:spPr>
          <a:xfrm>
            <a:off x="8600814" y="10"/>
            <a:ext cx="3692786" cy="6857990"/>
          </a:xfrm>
          <a:prstGeom prst="rect">
            <a:avLst/>
          </a:prstGeom>
        </p:spPr>
      </p:pic>
      <p:sp>
        <p:nvSpPr>
          <p:cNvPr id="6" name="Tekstvak 5">
            <a:extLst>
              <a:ext uri="{FF2B5EF4-FFF2-40B4-BE49-F238E27FC236}">
                <a16:creationId xmlns:a16="http://schemas.microsoft.com/office/drawing/2014/main" id="{7716B6E3-46AB-4706-A59D-445363831857}"/>
              </a:ext>
            </a:extLst>
          </p:cNvPr>
          <p:cNvSpPr txBox="1"/>
          <p:nvPr/>
        </p:nvSpPr>
        <p:spPr>
          <a:xfrm>
            <a:off x="862977" y="2666439"/>
            <a:ext cx="7487794" cy="2985433"/>
          </a:xfrm>
          <a:prstGeom prst="rect">
            <a:avLst/>
          </a:prstGeom>
          <a:noFill/>
        </p:spPr>
        <p:txBody>
          <a:bodyPr wrap="square" rtlCol="0">
            <a:spAutoFit/>
          </a:bodyPr>
          <a:lstStyle/>
          <a:p>
            <a:pPr marL="342900" indent="-342900">
              <a:buFont typeface="Arial" panose="020B0604020202020204" pitchFamily="34" charset="0"/>
              <a:buChar char="•"/>
            </a:pPr>
            <a:r>
              <a:rPr lang="nl-NL" sz="2400" dirty="0">
                <a:cs typeface="Arial" panose="020B0604020202020204" pitchFamily="34" charset="0"/>
              </a:rPr>
              <a:t>Hoeveel invloed hebben je ouders op jouw leefgewoonten? (Als rolmodel of juist waar je je tegen afzet.)</a:t>
            </a:r>
          </a:p>
          <a:p>
            <a:pPr marL="800100" lvl="1" indent="-342900">
              <a:buFont typeface="Arial" panose="020B0604020202020204" pitchFamily="34" charset="0"/>
              <a:buChar char="•"/>
            </a:pPr>
            <a:r>
              <a:rPr lang="nl-NL" sz="2400" dirty="0">
                <a:cs typeface="Arial" panose="020B0604020202020204" pitchFamily="34" charset="0"/>
              </a:rPr>
              <a:t>Heel weinig</a:t>
            </a:r>
          </a:p>
          <a:p>
            <a:pPr marL="800100" lvl="1" indent="-342900">
              <a:buFont typeface="Arial" panose="020B0604020202020204" pitchFamily="34" charset="0"/>
              <a:buChar char="•"/>
            </a:pPr>
            <a:r>
              <a:rPr lang="nl-NL" sz="2400" dirty="0">
                <a:cs typeface="Arial" panose="020B0604020202020204" pitchFamily="34" charset="0"/>
              </a:rPr>
              <a:t>Weinig</a:t>
            </a:r>
          </a:p>
          <a:p>
            <a:pPr marL="800100" lvl="1" indent="-342900">
              <a:buFont typeface="Arial" panose="020B0604020202020204" pitchFamily="34" charset="0"/>
              <a:buChar char="•"/>
            </a:pPr>
            <a:r>
              <a:rPr lang="nl-NL" sz="2400" dirty="0">
                <a:cs typeface="Arial" panose="020B0604020202020204" pitchFamily="34" charset="0"/>
              </a:rPr>
              <a:t>Veel</a:t>
            </a:r>
          </a:p>
          <a:p>
            <a:pPr marL="800100" lvl="1" indent="-342900">
              <a:buFont typeface="Arial" panose="020B0604020202020204" pitchFamily="34" charset="0"/>
              <a:buChar char="•"/>
            </a:pPr>
            <a:r>
              <a:rPr lang="nl-NL" sz="2400" dirty="0">
                <a:cs typeface="Arial" panose="020B0604020202020204" pitchFamily="34" charset="0"/>
              </a:rPr>
              <a:t>Heel veel</a:t>
            </a:r>
          </a:p>
          <a:p>
            <a:endParaRPr lang="nl-NL" sz="200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BAB8BD30-708A-5F24-829C-74EA6828238C}"/>
              </a:ext>
            </a:extLst>
          </p:cNvPr>
          <p:cNvSpPr txBox="1"/>
          <p:nvPr/>
        </p:nvSpPr>
        <p:spPr>
          <a:xfrm>
            <a:off x="2031452" y="411213"/>
            <a:ext cx="7486650" cy="523220"/>
          </a:xfrm>
          <a:prstGeom prst="rect">
            <a:avLst/>
          </a:prstGeom>
          <a:noFill/>
        </p:spPr>
        <p:txBody>
          <a:bodyPr wrap="square" rtlCol="0">
            <a:spAutoFit/>
          </a:bodyPr>
          <a:lstStyle/>
          <a:p>
            <a:r>
              <a:rPr lang="nl-NL" sz="2800" b="1" dirty="0"/>
              <a:t>Bespreken n.a.v. filmpje</a:t>
            </a:r>
            <a:r>
              <a:rPr lang="nl-NL" sz="2800" dirty="0"/>
              <a:t>:</a:t>
            </a:r>
          </a:p>
        </p:txBody>
      </p:sp>
    </p:spTree>
    <p:extLst>
      <p:ext uri="{BB962C8B-B14F-4D97-AF65-F5344CB8AC3E}">
        <p14:creationId xmlns:p14="http://schemas.microsoft.com/office/powerpoint/2010/main" val="2244201278"/>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4472C4"/>
      </a:accent1>
      <a:accent2>
        <a:srgbClr val="73B736"/>
      </a:accent2>
      <a:accent3>
        <a:srgbClr val="A5A5A5"/>
      </a:accent3>
      <a:accent4>
        <a:srgbClr val="FFC000"/>
      </a:accent4>
      <a:accent5>
        <a:srgbClr val="5B9BD5"/>
      </a:accent5>
      <a:accent6>
        <a:srgbClr val="70AD47"/>
      </a:accent6>
      <a:hlink>
        <a:srgbClr val="0563C1"/>
      </a:hlink>
      <a:folHlink>
        <a:srgbClr val="954F72"/>
      </a:folHlink>
    </a:clrScheme>
    <a:fontScheme name="Gill">
      <a:majorFont>
        <a:latin typeface="Gill Sans M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4" ma:contentTypeDescription="Create a new document." ma:contentTypeScope="" ma:versionID="a31459ebc78ba914b5a2af4d9d1c49e1">
  <xsd:schema xmlns:xsd="http://www.w3.org/2001/XMLSchema" xmlns:xs="http://www.w3.org/2001/XMLSchema" xmlns:p="http://schemas.microsoft.com/office/2006/metadata/properties" xmlns:ns3="ae88b579-0995-42e4-96ef-e06a7a57ddf9" xmlns:ns4="baa8c48b-5f73-4068-bac6-831706ff2add" targetNamespace="http://schemas.microsoft.com/office/2006/metadata/properties" ma:root="true" ma:fieldsID="b32c904ed516fd13d9697aad97e2ba96" ns3:_="" ns4:_="">
    <xsd:import namespace="ae88b579-0995-42e4-96ef-e06a7a57ddf9"/>
    <xsd:import namespace="baa8c48b-5f73-4068-bac6-831706ff2a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ECC2F3-9C9E-4053-9CF2-B4F5CCA6A371}">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baa8c48b-5f73-4068-bac6-831706ff2add"/>
    <ds:schemaRef ds:uri="ae88b579-0995-42e4-96ef-e06a7a57ddf9"/>
  </ds:schemaRefs>
</ds:datastoreItem>
</file>

<file path=customXml/itemProps2.xml><?xml version="1.0" encoding="utf-8"?>
<ds:datastoreItem xmlns:ds="http://schemas.openxmlformats.org/officeDocument/2006/customXml" ds:itemID="{0743C6C9-0A7B-4790-B0F3-B0936C16FE4E}">
  <ds:schemaRefs>
    <ds:schemaRef ds:uri="http://schemas.microsoft.com/sharepoint/v3/contenttype/forms"/>
  </ds:schemaRefs>
</ds:datastoreItem>
</file>

<file path=customXml/itemProps3.xml><?xml version="1.0" encoding="utf-8"?>
<ds:datastoreItem xmlns:ds="http://schemas.openxmlformats.org/officeDocument/2006/customXml" ds:itemID="{C217CCFB-50A2-4BDB-9C1A-CBD4E8023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8b579-0995-42e4-96ef-e06a7a57ddf9"/>
    <ds:schemaRef ds:uri="baa8c48b-5f73-4068-bac6-831706ff2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1947</TotalTime>
  <Words>3169</Words>
  <Application>Microsoft Office PowerPoint</Application>
  <PresentationFormat>Breedbeeld</PresentationFormat>
  <Paragraphs>410</Paragraphs>
  <Slides>38</Slides>
  <Notes>33</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Arial</vt:lpstr>
      <vt:lpstr>Calibri</vt:lpstr>
      <vt:lpstr>Gill Sans MT</vt:lpstr>
      <vt:lpstr>Montserrat</vt:lpstr>
      <vt:lpstr>Segoe UI</vt:lpstr>
      <vt:lpstr>Univers</vt:lpstr>
      <vt:lpstr>Kantoorthema</vt:lpstr>
      <vt:lpstr>PowerPoint-presentatie</vt:lpstr>
      <vt:lpstr>PowerPoint-presentatie</vt:lpstr>
      <vt:lpstr>PowerPoint-presentatie</vt:lpstr>
      <vt:lpstr>PowerPoint-presentatie</vt:lpstr>
      <vt:lpstr>PowerPoint-presentatie</vt:lpstr>
      <vt:lpstr>Inleiding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Marissa van der Valk</dc:creator>
  <cp:lastModifiedBy>Schoonbeek, Frank</cp:lastModifiedBy>
  <cp:revision>33</cp:revision>
  <dcterms:created xsi:type="dcterms:W3CDTF">2021-03-25T15:04:36Z</dcterms:created>
  <dcterms:modified xsi:type="dcterms:W3CDTF">2022-09-20T12:01:24Z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0x01010051781B86A0F9304B9129DFE2B80E32BD</vt:lpwstr>
  </property>
  <property fmtid="{D5CDD505-2E9C-101B-9397-08002B2CF9AE}" pid="3" name="_dlc_DocIdItemGuid">
    <vt:lpwstr>650c08c2-29a7-495b-8b70-c8967c2c5b6c</vt:lpwstr>
  </property>
</Properties>
</file>